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5"/>
  </p:notesMasterIdLst>
  <p:sldIdLst>
    <p:sldId id="256" r:id="rId3"/>
    <p:sldId id="257" r:id="rId4"/>
    <p:sldId id="311" r:id="rId5"/>
    <p:sldId id="286" r:id="rId6"/>
    <p:sldId id="263" r:id="rId7"/>
    <p:sldId id="259" r:id="rId8"/>
    <p:sldId id="260" r:id="rId9"/>
    <p:sldId id="265" r:id="rId10"/>
    <p:sldId id="279" r:id="rId11"/>
    <p:sldId id="348" r:id="rId12"/>
    <p:sldId id="366" r:id="rId13"/>
    <p:sldId id="343" r:id="rId14"/>
    <p:sldId id="358" r:id="rId15"/>
    <p:sldId id="323" r:id="rId16"/>
    <p:sldId id="360" r:id="rId17"/>
    <p:sldId id="361" r:id="rId18"/>
    <p:sldId id="362" r:id="rId19"/>
    <p:sldId id="363" r:id="rId20"/>
    <p:sldId id="367" r:id="rId21"/>
    <p:sldId id="359" r:id="rId22"/>
    <p:sldId id="340" r:id="rId23"/>
    <p:sldId id="325" r:id="rId24"/>
  </p:sldIdLst>
  <p:sldSz cx="9144000" cy="5143500" type="screen16x9"/>
  <p:notesSz cx="6881813" cy="9296400"/>
  <p:embeddedFontLst>
    <p:embeddedFont>
      <p:font typeface="Bahnschrift" panose="020B0502040204020203" pitchFamily="34" charset="0"/>
      <p:regular r:id="rId26"/>
      <p:bold r:id="rId27"/>
    </p:embeddedFont>
    <p:embeddedFont>
      <p:font typeface="Lora"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08" userDrawn="1">
          <p15:clr>
            <a:srgbClr val="A4A3A4"/>
          </p15:clr>
        </p15:guide>
        <p15:guide id="2" pos="2880">
          <p15:clr>
            <a:srgbClr val="A4A3A4"/>
          </p15:clr>
        </p15:guide>
        <p15:guide id="3" orient="horz" pos="1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4D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27AD7B-8499-4DFA-9E4D-09E37E3CAB84}">
  <a:tblStyle styleId="{A327AD7B-8499-4DFA-9E4D-09E37E3CAB8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B"/>
          </a:solidFill>
        </a:fill>
      </a:tcStyle>
    </a:wholeTbl>
    <a:band1H>
      <a:tcTxStyle b="off" i="off"/>
      <a:tcStyle>
        <a:tcBdr/>
        <a:fill>
          <a:solidFill>
            <a:srgbClr val="CBCCD5"/>
          </a:solidFill>
        </a:fill>
      </a:tcStyle>
    </a:band1H>
    <a:band2H>
      <a:tcTxStyle b="off" i="off"/>
      <a:tcStyle>
        <a:tcBdr/>
      </a:tcStyle>
    </a:band2H>
    <a:band1V>
      <a:tcTxStyle b="off" i="off"/>
      <a:tcStyle>
        <a:tcBdr/>
        <a:fill>
          <a:solidFill>
            <a:srgbClr val="CBCCD5"/>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75" autoAdjust="0"/>
  </p:normalViewPr>
  <p:slideViewPr>
    <p:cSldViewPr snapToGrid="0">
      <p:cViewPr>
        <p:scale>
          <a:sx n="60" d="100"/>
          <a:sy n="60" d="100"/>
        </p:scale>
        <p:origin x="354" y="192"/>
      </p:cViewPr>
      <p:guideLst>
        <p:guide orient="horz" pos="1308"/>
        <p:guide pos="2880"/>
        <p:guide orient="horz" pos="1476"/>
      </p:guideLst>
    </p:cSldViewPr>
  </p:slideViewPr>
  <p:notesTextViewPr>
    <p:cViewPr>
      <p:scale>
        <a:sx n="1" d="1"/>
        <a:sy n="1" d="1"/>
      </p:scale>
      <p:origin x="0" y="0"/>
    </p:cViewPr>
  </p:notesTextViewPr>
  <p:sorterViewPr>
    <p:cViewPr varScale="1">
      <p:scale>
        <a:sx n="100" d="100"/>
        <a:sy n="100" d="100"/>
      </p:scale>
      <p:origin x="0" y="-6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borkerpv\Box%20Sync\Priya%20Monocyte%20SASH\ICS%20monocyte%20supernaten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om.dept-med.pitt.edu\shared$\Pulm\Patel\CSCOR\SASH\DataManagement\Macatangay%20lab\Analyses\SASH%20with%20prelim%20correlation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solidFill>
                  <a:schemeClr val="tx1">
                    <a:lumMod val="50000"/>
                  </a:schemeClr>
                </a:solidFill>
              </a:rPr>
              <a:t>Monocyte Supernatant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'actual concentration'!$N$8</c:f>
              <c:strCache>
                <c:ptCount val="1"/>
                <c:pt idx="0">
                  <c:v>TNFA</c:v>
                </c:pt>
              </c:strCache>
            </c:strRef>
          </c:tx>
          <c:spPr>
            <a:solidFill>
              <a:schemeClr val="accent1"/>
            </a:solidFill>
            <a:ln>
              <a:noFill/>
            </a:ln>
            <a:effectLst/>
          </c:spPr>
          <c:invertIfNegative val="0"/>
          <c:cat>
            <c:strRef>
              <c:f>'actual concentration'!$O$7:$U$7</c:f>
              <c:strCache>
                <c:ptCount val="7"/>
                <c:pt idx="0">
                  <c:v>REF (LLOQ)</c:v>
                </c:pt>
                <c:pt idx="1">
                  <c:v>R5</c:v>
                </c:pt>
                <c:pt idx="2">
                  <c:v>UNSTIM</c:v>
                </c:pt>
                <c:pt idx="3">
                  <c:v>STIM</c:v>
                </c:pt>
                <c:pt idx="4">
                  <c:v>R5</c:v>
                </c:pt>
                <c:pt idx="5">
                  <c:v>UNSTIM</c:v>
                </c:pt>
                <c:pt idx="6">
                  <c:v>STIM</c:v>
                </c:pt>
              </c:strCache>
            </c:strRef>
          </c:cat>
          <c:val>
            <c:numRef>
              <c:f>'actual concentration'!$O$8:$U$8</c:f>
              <c:numCache>
                <c:formatCode>General</c:formatCode>
                <c:ptCount val="7"/>
                <c:pt idx="0">
                  <c:v>64.05</c:v>
                </c:pt>
                <c:pt idx="1">
                  <c:v>656.75</c:v>
                </c:pt>
                <c:pt idx="2">
                  <c:v>109.1</c:v>
                </c:pt>
                <c:pt idx="3">
                  <c:v>3239.3</c:v>
                </c:pt>
                <c:pt idx="4">
                  <c:v>722.65</c:v>
                </c:pt>
                <c:pt idx="5">
                  <c:v>0</c:v>
                </c:pt>
                <c:pt idx="6">
                  <c:v>145.5</c:v>
                </c:pt>
              </c:numCache>
            </c:numRef>
          </c:val>
          <c:extLst>
            <c:ext xmlns:c16="http://schemas.microsoft.com/office/drawing/2014/chart" uri="{C3380CC4-5D6E-409C-BE32-E72D297353CC}">
              <c16:uniqueId val="{00000000-EDFE-4222-BB11-45961661BDA6}"/>
            </c:ext>
          </c:extLst>
        </c:ser>
        <c:ser>
          <c:idx val="1"/>
          <c:order val="1"/>
          <c:tx>
            <c:strRef>
              <c:f>'actual concentration'!$N$9</c:f>
              <c:strCache>
                <c:ptCount val="1"/>
                <c:pt idx="0">
                  <c:v>IL1B</c:v>
                </c:pt>
              </c:strCache>
            </c:strRef>
          </c:tx>
          <c:spPr>
            <a:solidFill>
              <a:schemeClr val="accent2"/>
            </a:solidFill>
            <a:ln>
              <a:noFill/>
            </a:ln>
            <a:effectLst/>
          </c:spPr>
          <c:invertIfNegative val="0"/>
          <c:cat>
            <c:strRef>
              <c:f>'actual concentration'!$O$7:$U$7</c:f>
              <c:strCache>
                <c:ptCount val="7"/>
                <c:pt idx="0">
                  <c:v>REF (LLOQ)</c:v>
                </c:pt>
                <c:pt idx="1">
                  <c:v>R5</c:v>
                </c:pt>
                <c:pt idx="2">
                  <c:v>UNSTIM</c:v>
                </c:pt>
                <c:pt idx="3">
                  <c:v>STIM</c:v>
                </c:pt>
                <c:pt idx="4">
                  <c:v>R5</c:v>
                </c:pt>
                <c:pt idx="5">
                  <c:v>UNSTIM</c:v>
                </c:pt>
                <c:pt idx="6">
                  <c:v>STIM</c:v>
                </c:pt>
              </c:strCache>
            </c:strRef>
          </c:cat>
          <c:val>
            <c:numRef>
              <c:f>'actual concentration'!$O$9:$U$9</c:f>
              <c:numCache>
                <c:formatCode>General</c:formatCode>
                <c:ptCount val="7"/>
                <c:pt idx="0">
                  <c:v>18.100000000000001</c:v>
                </c:pt>
                <c:pt idx="1">
                  <c:v>164.3</c:v>
                </c:pt>
                <c:pt idx="2">
                  <c:v>164.3</c:v>
                </c:pt>
                <c:pt idx="3">
                  <c:v>7674.3499999999995</c:v>
                </c:pt>
                <c:pt idx="4">
                  <c:v>30.2</c:v>
                </c:pt>
                <c:pt idx="5">
                  <c:v>22.5</c:v>
                </c:pt>
                <c:pt idx="6">
                  <c:v>27104.35</c:v>
                </c:pt>
              </c:numCache>
            </c:numRef>
          </c:val>
          <c:extLst>
            <c:ext xmlns:c16="http://schemas.microsoft.com/office/drawing/2014/chart" uri="{C3380CC4-5D6E-409C-BE32-E72D297353CC}">
              <c16:uniqueId val="{00000001-EDFE-4222-BB11-45961661BDA6}"/>
            </c:ext>
          </c:extLst>
        </c:ser>
        <c:ser>
          <c:idx val="2"/>
          <c:order val="2"/>
          <c:tx>
            <c:strRef>
              <c:f>'actual concentration'!$N$10</c:f>
              <c:strCache>
                <c:ptCount val="1"/>
                <c:pt idx="0">
                  <c:v>IL6</c:v>
                </c:pt>
              </c:strCache>
            </c:strRef>
          </c:tx>
          <c:spPr>
            <a:solidFill>
              <a:schemeClr val="accent3"/>
            </a:solidFill>
            <a:ln>
              <a:noFill/>
            </a:ln>
            <a:effectLst/>
          </c:spPr>
          <c:invertIfNegative val="0"/>
          <c:cat>
            <c:strRef>
              <c:f>'actual concentration'!$O$7:$U$7</c:f>
              <c:strCache>
                <c:ptCount val="7"/>
                <c:pt idx="0">
                  <c:v>REF (LLOQ)</c:v>
                </c:pt>
                <c:pt idx="1">
                  <c:v>R5</c:v>
                </c:pt>
                <c:pt idx="2">
                  <c:v>UNSTIM</c:v>
                </c:pt>
                <c:pt idx="3">
                  <c:v>STIM</c:v>
                </c:pt>
                <c:pt idx="4">
                  <c:v>R5</c:v>
                </c:pt>
                <c:pt idx="5">
                  <c:v>UNSTIM</c:v>
                </c:pt>
                <c:pt idx="6">
                  <c:v>STIM</c:v>
                </c:pt>
              </c:strCache>
            </c:strRef>
          </c:cat>
          <c:val>
            <c:numRef>
              <c:f>'actual concentration'!$O$10:$U$10</c:f>
              <c:numCache>
                <c:formatCode>General</c:formatCode>
                <c:ptCount val="7"/>
                <c:pt idx="0">
                  <c:v>45.85</c:v>
                </c:pt>
                <c:pt idx="1">
                  <c:v>258.8</c:v>
                </c:pt>
                <c:pt idx="2">
                  <c:v>239.1</c:v>
                </c:pt>
                <c:pt idx="3">
                  <c:v>26402.649999999998</c:v>
                </c:pt>
                <c:pt idx="4">
                  <c:v>160.94999999999999</c:v>
                </c:pt>
                <c:pt idx="5">
                  <c:v>0</c:v>
                </c:pt>
                <c:pt idx="6">
                  <c:v>5313.6</c:v>
                </c:pt>
              </c:numCache>
            </c:numRef>
          </c:val>
          <c:extLst>
            <c:ext xmlns:c16="http://schemas.microsoft.com/office/drawing/2014/chart" uri="{C3380CC4-5D6E-409C-BE32-E72D297353CC}">
              <c16:uniqueId val="{00000002-EDFE-4222-BB11-45961661BDA6}"/>
            </c:ext>
          </c:extLst>
        </c:ser>
        <c:dLbls>
          <c:showLegendKey val="0"/>
          <c:showVal val="0"/>
          <c:showCatName val="0"/>
          <c:showSerName val="0"/>
          <c:showPercent val="0"/>
          <c:showBubbleSize val="0"/>
        </c:dLbls>
        <c:gapWidth val="219"/>
        <c:overlap val="-27"/>
        <c:axId val="190932104"/>
        <c:axId val="190933416"/>
      </c:barChart>
      <c:catAx>
        <c:axId val="190932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0933416"/>
        <c:crosses val="autoZero"/>
        <c:auto val="1"/>
        <c:lblAlgn val="ctr"/>
        <c:lblOffset val="100"/>
        <c:noMultiLvlLbl val="0"/>
      </c:catAx>
      <c:valAx>
        <c:axId val="19093341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90932104"/>
        <c:crosses val="autoZero"/>
        <c:crossBetween val="between"/>
      </c:valAx>
      <c:spPr>
        <a:noFill/>
        <a:ln>
          <a:noFill/>
        </a:ln>
        <a:effectLst/>
      </c:spPr>
    </c:plotArea>
    <c:legend>
      <c:legendPos val="r"/>
      <c:layout>
        <c:manualLayout>
          <c:xMode val="edge"/>
          <c:yMode val="edge"/>
          <c:x val="0.85894698996535568"/>
          <c:y val="6.9389505627538428E-2"/>
          <c:w val="0.10973957623532281"/>
          <c:h val="0.259581424595085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1.6757947534191731E-2"/>
                  <c:y val="-0.1940744386118401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'HIV+ AHI-Luminex Corr'!$B$2:$B$38</c:f>
              <c:numCache>
                <c:formatCode>General</c:formatCode>
                <c:ptCount val="37"/>
                <c:pt idx="0">
                  <c:v>10.5</c:v>
                </c:pt>
                <c:pt idx="1">
                  <c:v>6.8</c:v>
                </c:pt>
                <c:pt idx="2">
                  <c:v>24</c:v>
                </c:pt>
                <c:pt idx="3">
                  <c:v>4.8</c:v>
                </c:pt>
                <c:pt idx="4">
                  <c:v>12.3</c:v>
                </c:pt>
                <c:pt idx="5">
                  <c:v>0.2</c:v>
                </c:pt>
                <c:pt idx="6">
                  <c:v>31.8</c:v>
                </c:pt>
                <c:pt idx="7">
                  <c:v>45.7</c:v>
                </c:pt>
                <c:pt idx="8">
                  <c:v>2.9</c:v>
                </c:pt>
                <c:pt idx="9">
                  <c:v>5.0999999999999996</c:v>
                </c:pt>
                <c:pt idx="10">
                  <c:v>1.1000000000000001</c:v>
                </c:pt>
                <c:pt idx="11">
                  <c:v>0.8</c:v>
                </c:pt>
                <c:pt idx="12">
                  <c:v>2.5</c:v>
                </c:pt>
                <c:pt idx="13">
                  <c:v>11.6</c:v>
                </c:pt>
                <c:pt idx="14">
                  <c:v>0.2</c:v>
                </c:pt>
                <c:pt idx="15">
                  <c:v>5.4</c:v>
                </c:pt>
                <c:pt idx="16">
                  <c:v>5.8</c:v>
                </c:pt>
                <c:pt idx="17">
                  <c:v>3.6</c:v>
                </c:pt>
                <c:pt idx="18">
                  <c:v>1</c:v>
                </c:pt>
                <c:pt idx="19">
                  <c:v>5.8</c:v>
                </c:pt>
                <c:pt idx="20">
                  <c:v>13.2</c:v>
                </c:pt>
                <c:pt idx="21">
                  <c:v>20.100000000000001</c:v>
                </c:pt>
                <c:pt idx="22">
                  <c:v>12.6</c:v>
                </c:pt>
                <c:pt idx="23">
                  <c:v>5</c:v>
                </c:pt>
                <c:pt idx="24">
                  <c:v>15.7</c:v>
                </c:pt>
                <c:pt idx="25">
                  <c:v>9.9</c:v>
                </c:pt>
                <c:pt idx="26">
                  <c:v>10.9</c:v>
                </c:pt>
                <c:pt idx="27">
                  <c:v>7</c:v>
                </c:pt>
                <c:pt idx="28">
                  <c:v>0.3</c:v>
                </c:pt>
                <c:pt idx="29">
                  <c:v>20.9</c:v>
                </c:pt>
                <c:pt idx="30">
                  <c:v>27.4</c:v>
                </c:pt>
                <c:pt idx="31">
                  <c:v>3</c:v>
                </c:pt>
                <c:pt idx="32">
                  <c:v>5.6</c:v>
                </c:pt>
                <c:pt idx="33">
                  <c:v>10.7</c:v>
                </c:pt>
                <c:pt idx="34">
                  <c:v>0.6</c:v>
                </c:pt>
                <c:pt idx="35">
                  <c:v>63.1</c:v>
                </c:pt>
                <c:pt idx="36">
                  <c:v>8.5</c:v>
                </c:pt>
              </c:numCache>
            </c:numRef>
          </c:xVal>
          <c:yVal>
            <c:numRef>
              <c:f>'HIV+ AHI-Luminex Corr'!$C$2:$C$38</c:f>
              <c:numCache>
                <c:formatCode>General</c:formatCode>
                <c:ptCount val="37"/>
                <c:pt idx="0">
                  <c:v>710418.3</c:v>
                </c:pt>
                <c:pt idx="1">
                  <c:v>504385.5</c:v>
                </c:pt>
                <c:pt idx="2">
                  <c:v>108900.3</c:v>
                </c:pt>
                <c:pt idx="3">
                  <c:v>504385.5</c:v>
                </c:pt>
                <c:pt idx="4">
                  <c:v>268315</c:v>
                </c:pt>
                <c:pt idx="5">
                  <c:v>1120400</c:v>
                </c:pt>
                <c:pt idx="6">
                  <c:v>456721.8</c:v>
                </c:pt>
                <c:pt idx="7">
                  <c:v>790840.8</c:v>
                </c:pt>
                <c:pt idx="8">
                  <c:v>305526.3</c:v>
                </c:pt>
                <c:pt idx="9">
                  <c:v>673311.2</c:v>
                </c:pt>
                <c:pt idx="10">
                  <c:v>437538.7</c:v>
                </c:pt>
                <c:pt idx="11">
                  <c:v>441558.6</c:v>
                </c:pt>
                <c:pt idx="12">
                  <c:v>253332.1</c:v>
                </c:pt>
                <c:pt idx="13">
                  <c:v>481115.8</c:v>
                </c:pt>
                <c:pt idx="15">
                  <c:v>861693.7</c:v>
                </c:pt>
                <c:pt idx="16">
                  <c:v>519099.5</c:v>
                </c:pt>
                <c:pt idx="17">
                  <c:v>807339.5</c:v>
                </c:pt>
                <c:pt idx="18">
                  <c:v>912791.2</c:v>
                </c:pt>
                <c:pt idx="19">
                  <c:v>392490.9</c:v>
                </c:pt>
                <c:pt idx="20">
                  <c:v>290654.8</c:v>
                </c:pt>
                <c:pt idx="21">
                  <c:v>241813.9</c:v>
                </c:pt>
                <c:pt idx="22">
                  <c:v>144965.4</c:v>
                </c:pt>
                <c:pt idx="23">
                  <c:v>555152.19999999995</c:v>
                </c:pt>
                <c:pt idx="24" formatCode="0.00E+00">
                  <c:v>1299500</c:v>
                </c:pt>
                <c:pt idx="25">
                  <c:v>547149</c:v>
                </c:pt>
                <c:pt idx="26">
                  <c:v>113654.8</c:v>
                </c:pt>
                <c:pt idx="27">
                  <c:v>82957.3</c:v>
                </c:pt>
                <c:pt idx="28">
                  <c:v>548539.30000000005</c:v>
                </c:pt>
                <c:pt idx="29">
                  <c:v>402702</c:v>
                </c:pt>
                <c:pt idx="30">
                  <c:v>253734.8</c:v>
                </c:pt>
                <c:pt idx="31">
                  <c:v>49414.6</c:v>
                </c:pt>
                <c:pt idx="32" formatCode="0.00E+00">
                  <c:v>1192600</c:v>
                </c:pt>
                <c:pt idx="33">
                  <c:v>302452.40000000002</c:v>
                </c:pt>
                <c:pt idx="34">
                  <c:v>907057.9</c:v>
                </c:pt>
                <c:pt idx="35">
                  <c:v>149318.29999999999</c:v>
                </c:pt>
                <c:pt idx="36">
                  <c:v>159008.70000000001</c:v>
                </c:pt>
              </c:numCache>
            </c:numRef>
          </c:yVal>
          <c:smooth val="0"/>
          <c:extLst>
            <c:ext xmlns:c16="http://schemas.microsoft.com/office/drawing/2014/chart" uri="{C3380CC4-5D6E-409C-BE32-E72D297353CC}">
              <c16:uniqueId val="{00000001-DFFF-44EC-8324-CBFE6CE04CB1}"/>
            </c:ext>
          </c:extLst>
        </c:ser>
        <c:dLbls>
          <c:showLegendKey val="0"/>
          <c:showVal val="0"/>
          <c:showCatName val="0"/>
          <c:showSerName val="0"/>
          <c:showPercent val="0"/>
          <c:showBubbleSize val="0"/>
        </c:dLbls>
        <c:axId val="439355848"/>
        <c:axId val="439358472"/>
      </c:scatterChart>
      <c:valAx>
        <c:axId val="439355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AHI (event/hr)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8472"/>
        <c:crosses val="autoZero"/>
        <c:crossBetween val="midCat"/>
      </c:valAx>
      <c:valAx>
        <c:axId val="439358472"/>
        <c:scaling>
          <c:logBase val="10"/>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[CD163] </a:t>
                </a:r>
                <a:r>
                  <a:rPr lang="en-US" sz="1400" b="0" i="0" u="none" strike="noStrike" baseline="0" dirty="0" err="1">
                    <a:effectLst/>
                  </a:rPr>
                  <a:t>pg</a:t>
                </a:r>
                <a:r>
                  <a:rPr lang="en-US" sz="1400" b="0" i="0" u="none" strike="noStrike" baseline="0" dirty="0">
                    <a:effectLst/>
                  </a:rPr>
                  <a:t>/ml</a:t>
                </a:r>
                <a:r>
                  <a:rPr lang="en-US" sz="1400" b="0" dirty="0"/>
                  <a:t> </a:t>
                </a:r>
                <a:r>
                  <a:rPr lang="en-US" sz="1400" b="0" baseline="0" dirty="0"/>
                  <a:t> </a:t>
                </a:r>
                <a:endParaRPr lang="en-US" sz="1400" b="0" dirty="0"/>
              </a:p>
            </c:rich>
          </c:tx>
          <c:layout>
            <c:manualLayout>
              <c:xMode val="edge"/>
              <c:yMode val="edge"/>
              <c:x val="2.1575884131920148E-2"/>
              <c:y val="0.2652465774083818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5848"/>
        <c:crosses val="autoZero"/>
        <c:crossBetween val="midCat"/>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3626596675415573"/>
                  <c:y val="-0.1890941236512102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'HIV+ AHI-Luminex Corr'!$M$2:$M$38</c:f>
              <c:numCache>
                <c:formatCode>0.00</c:formatCode>
                <c:ptCount val="37"/>
                <c:pt idx="1">
                  <c:v>71.628386170931336</c:v>
                </c:pt>
                <c:pt idx="3">
                  <c:v>93.665205521490705</c:v>
                </c:pt>
                <c:pt idx="5">
                  <c:v>91.710698953792459</c:v>
                </c:pt>
                <c:pt idx="7">
                  <c:v>86.77074356051348</c:v>
                </c:pt>
                <c:pt idx="8">
                  <c:v>81.799746347247492</c:v>
                </c:pt>
                <c:pt idx="11">
                  <c:v>86.951238574781229</c:v>
                </c:pt>
                <c:pt idx="13">
                  <c:v>89.994430711594148</c:v>
                </c:pt>
                <c:pt idx="14">
                  <c:v>92.39200000000001</c:v>
                </c:pt>
                <c:pt idx="16">
                  <c:v>92.351172641210255</c:v>
                </c:pt>
                <c:pt idx="18">
                  <c:v>80.811869803833247</c:v>
                </c:pt>
                <c:pt idx="20">
                  <c:v>81.578649737751675</c:v>
                </c:pt>
                <c:pt idx="21">
                  <c:v>80.072919865466218</c:v>
                </c:pt>
                <c:pt idx="22">
                  <c:v>92.061609257100841</c:v>
                </c:pt>
                <c:pt idx="24">
                  <c:v>87.929047619047623</c:v>
                </c:pt>
                <c:pt idx="26">
                  <c:v>85.744170326198386</c:v>
                </c:pt>
                <c:pt idx="28">
                  <c:v>84.012550016750282</c:v>
                </c:pt>
                <c:pt idx="31">
                  <c:v>82.643611111111113</c:v>
                </c:pt>
                <c:pt idx="32">
                  <c:v>86.949298542932453</c:v>
                </c:pt>
                <c:pt idx="34">
                  <c:v>82.462500000000006</c:v>
                </c:pt>
              </c:numCache>
            </c:numRef>
          </c:xVal>
          <c:yVal>
            <c:numRef>
              <c:f>'HIV+ AHI-Luminex Corr'!$C$1:$C$38</c:f>
              <c:numCache>
                <c:formatCode>General</c:formatCode>
                <c:ptCount val="38"/>
                <c:pt idx="0">
                  <c:v>0</c:v>
                </c:pt>
                <c:pt idx="1">
                  <c:v>710418.3</c:v>
                </c:pt>
                <c:pt idx="2">
                  <c:v>504385.5</c:v>
                </c:pt>
                <c:pt idx="3">
                  <c:v>108900.3</c:v>
                </c:pt>
                <c:pt idx="4">
                  <c:v>504385.5</c:v>
                </c:pt>
                <c:pt idx="5">
                  <c:v>268315</c:v>
                </c:pt>
                <c:pt idx="6">
                  <c:v>1120400</c:v>
                </c:pt>
                <c:pt idx="7">
                  <c:v>456721.8</c:v>
                </c:pt>
                <c:pt idx="8">
                  <c:v>790840.8</c:v>
                </c:pt>
                <c:pt idx="9">
                  <c:v>305526.3</c:v>
                </c:pt>
                <c:pt idx="10">
                  <c:v>673311.2</c:v>
                </c:pt>
                <c:pt idx="11">
                  <c:v>437538.7</c:v>
                </c:pt>
                <c:pt idx="12">
                  <c:v>441558.6</c:v>
                </c:pt>
                <c:pt idx="13">
                  <c:v>253332.1</c:v>
                </c:pt>
                <c:pt idx="14">
                  <c:v>481115.8</c:v>
                </c:pt>
                <c:pt idx="16">
                  <c:v>861693.7</c:v>
                </c:pt>
                <c:pt idx="17">
                  <c:v>519099.5</c:v>
                </c:pt>
                <c:pt idx="18">
                  <c:v>807339.5</c:v>
                </c:pt>
                <c:pt idx="19">
                  <c:v>912791.2</c:v>
                </c:pt>
                <c:pt idx="20">
                  <c:v>392490.9</c:v>
                </c:pt>
                <c:pt idx="21">
                  <c:v>290654.8</c:v>
                </c:pt>
                <c:pt idx="22">
                  <c:v>241813.9</c:v>
                </c:pt>
                <c:pt idx="23">
                  <c:v>144965.4</c:v>
                </c:pt>
                <c:pt idx="24">
                  <c:v>555152.19999999995</c:v>
                </c:pt>
                <c:pt idx="25" formatCode="0.00E+00">
                  <c:v>1299500</c:v>
                </c:pt>
                <c:pt idx="26">
                  <c:v>547149</c:v>
                </c:pt>
                <c:pt idx="27">
                  <c:v>113654.8</c:v>
                </c:pt>
                <c:pt idx="28">
                  <c:v>82957.3</c:v>
                </c:pt>
                <c:pt idx="29">
                  <c:v>548539.30000000005</c:v>
                </c:pt>
                <c:pt idx="30">
                  <c:v>402702</c:v>
                </c:pt>
                <c:pt idx="31">
                  <c:v>253734.8</c:v>
                </c:pt>
                <c:pt idx="32">
                  <c:v>49414.6</c:v>
                </c:pt>
                <c:pt idx="33" formatCode="0.00E+00">
                  <c:v>1192600</c:v>
                </c:pt>
                <c:pt idx="34">
                  <c:v>302452.40000000002</c:v>
                </c:pt>
                <c:pt idx="35">
                  <c:v>907057.9</c:v>
                </c:pt>
                <c:pt idx="36">
                  <c:v>149318.29999999999</c:v>
                </c:pt>
                <c:pt idx="37">
                  <c:v>159008.70000000001</c:v>
                </c:pt>
              </c:numCache>
            </c:numRef>
          </c:yVal>
          <c:smooth val="0"/>
          <c:extLst>
            <c:ext xmlns:c16="http://schemas.microsoft.com/office/drawing/2014/chart" uri="{C3380CC4-5D6E-409C-BE32-E72D297353CC}">
              <c16:uniqueId val="{00000001-6309-452B-BDE3-955C5697194D}"/>
            </c:ext>
          </c:extLst>
        </c:ser>
        <c:dLbls>
          <c:showLegendKey val="0"/>
          <c:showVal val="0"/>
          <c:showCatName val="0"/>
          <c:showSerName val="0"/>
          <c:showPercent val="0"/>
          <c:showBubbleSize val="0"/>
        </c:dLbls>
        <c:axId val="439356832"/>
        <c:axId val="439357160"/>
      </c:scatterChart>
      <c:valAx>
        <c:axId val="439356832"/>
        <c:scaling>
          <c:orientation val="minMax"/>
          <c:max val="100"/>
          <c:min val="6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Sleep Efficiency (%)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7160"/>
        <c:crosses val="autoZero"/>
        <c:crossBetween val="midCat"/>
      </c:valAx>
      <c:valAx>
        <c:axId val="439357160"/>
        <c:scaling>
          <c:logBase val="10"/>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u="none" strike="noStrike" baseline="0" dirty="0">
                    <a:effectLst/>
                  </a:rPr>
                  <a:t>[CD163] </a:t>
                </a:r>
                <a:r>
                  <a:rPr lang="en-US" sz="1400" b="0" i="0" u="none" strike="noStrike" baseline="0" dirty="0" err="1">
                    <a:effectLst/>
                  </a:rPr>
                  <a:t>pg</a:t>
                </a:r>
                <a:r>
                  <a:rPr lang="en-US" sz="1400" b="0" i="0" u="none" strike="noStrike" baseline="0" dirty="0">
                    <a:effectLst/>
                  </a:rPr>
                  <a:t>/ml </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6832"/>
        <c:crosses val="autoZero"/>
        <c:crossBetween val="midCat"/>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3778696412948382"/>
                  <c:y val="-0.204779090113735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'HIV+ AHI-Luminex Corr'!$M$2:$M$38</c:f>
              <c:numCache>
                <c:formatCode>0.00</c:formatCode>
                <c:ptCount val="37"/>
                <c:pt idx="1">
                  <c:v>71.628386170931336</c:v>
                </c:pt>
                <c:pt idx="3">
                  <c:v>93.665205521490705</c:v>
                </c:pt>
                <c:pt idx="5">
                  <c:v>91.710698953792459</c:v>
                </c:pt>
                <c:pt idx="7">
                  <c:v>86.77074356051348</c:v>
                </c:pt>
                <c:pt idx="8">
                  <c:v>81.799746347247492</c:v>
                </c:pt>
                <c:pt idx="11">
                  <c:v>86.951238574781229</c:v>
                </c:pt>
                <c:pt idx="13">
                  <c:v>89.994430711594148</c:v>
                </c:pt>
                <c:pt idx="14">
                  <c:v>92.39200000000001</c:v>
                </c:pt>
                <c:pt idx="16">
                  <c:v>92.351172641210255</c:v>
                </c:pt>
                <c:pt idx="18">
                  <c:v>80.811869803833247</c:v>
                </c:pt>
                <c:pt idx="20">
                  <c:v>81.578649737751675</c:v>
                </c:pt>
                <c:pt idx="21">
                  <c:v>80.072919865466218</c:v>
                </c:pt>
                <c:pt idx="22">
                  <c:v>92.061609257100841</c:v>
                </c:pt>
                <c:pt idx="24">
                  <c:v>87.929047619047623</c:v>
                </c:pt>
                <c:pt idx="26">
                  <c:v>85.744170326198386</c:v>
                </c:pt>
                <c:pt idx="28">
                  <c:v>84.012550016750282</c:v>
                </c:pt>
                <c:pt idx="31">
                  <c:v>82.643611111111113</c:v>
                </c:pt>
                <c:pt idx="32">
                  <c:v>86.949298542932453</c:v>
                </c:pt>
                <c:pt idx="34">
                  <c:v>82.462500000000006</c:v>
                </c:pt>
              </c:numCache>
            </c:numRef>
          </c:xVal>
          <c:yVal>
            <c:numRef>
              <c:f>'HIV+ AHI-Luminex Corr'!$O$2:$O$38</c:f>
              <c:numCache>
                <c:formatCode>0.00</c:formatCode>
                <c:ptCount val="37"/>
                <c:pt idx="0">
                  <c:v>8388.4</c:v>
                </c:pt>
                <c:pt idx="1">
                  <c:v>7224.6</c:v>
                </c:pt>
                <c:pt idx="2">
                  <c:v>6773.6</c:v>
                </c:pt>
                <c:pt idx="3">
                  <c:v>12172.1</c:v>
                </c:pt>
                <c:pt idx="4">
                  <c:v>7799.9</c:v>
                </c:pt>
                <c:pt idx="5">
                  <c:v>5794.2</c:v>
                </c:pt>
                <c:pt idx="6">
                  <c:v>10588.9</c:v>
                </c:pt>
                <c:pt idx="7">
                  <c:v>1968.5</c:v>
                </c:pt>
                <c:pt idx="8">
                  <c:v>1724.4</c:v>
                </c:pt>
                <c:pt idx="9">
                  <c:v>640.20000000000005</c:v>
                </c:pt>
                <c:pt idx="10">
                  <c:v>1612.7</c:v>
                </c:pt>
                <c:pt idx="11">
                  <c:v>4756.3999999999996</c:v>
                </c:pt>
                <c:pt idx="12">
                  <c:v>7655</c:v>
                </c:pt>
                <c:pt idx="13">
                  <c:v>5301</c:v>
                </c:pt>
                <c:pt idx="14">
                  <c:v>3841.9</c:v>
                </c:pt>
                <c:pt idx="15">
                  <c:v>1434.7</c:v>
                </c:pt>
                <c:pt idx="16">
                  <c:v>907.2</c:v>
                </c:pt>
                <c:pt idx="17">
                  <c:v>10536.8</c:v>
                </c:pt>
                <c:pt idx="18">
                  <c:v>682.1</c:v>
                </c:pt>
                <c:pt idx="19">
                  <c:v>1815.5</c:v>
                </c:pt>
                <c:pt idx="20">
                  <c:v>1393.8</c:v>
                </c:pt>
                <c:pt idx="21">
                  <c:v>1282.4000000000001</c:v>
                </c:pt>
                <c:pt idx="22">
                  <c:v>17540.2</c:v>
                </c:pt>
                <c:pt idx="23">
                  <c:v>5117.2</c:v>
                </c:pt>
                <c:pt idx="24">
                  <c:v>946.6</c:v>
                </c:pt>
                <c:pt idx="25">
                  <c:v>525.9</c:v>
                </c:pt>
                <c:pt idx="26" formatCode="General">
                  <c:v>9810.4</c:v>
                </c:pt>
                <c:pt idx="27">
                  <c:v>2369.6999999999998</c:v>
                </c:pt>
                <c:pt idx="28">
                  <c:v>1507.9</c:v>
                </c:pt>
                <c:pt idx="29">
                  <c:v>946.6</c:v>
                </c:pt>
                <c:pt idx="30">
                  <c:v>4276.8</c:v>
                </c:pt>
                <c:pt idx="31">
                  <c:v>4944.1000000000004</c:v>
                </c:pt>
                <c:pt idx="32">
                  <c:v>7463.2</c:v>
                </c:pt>
                <c:pt idx="33">
                  <c:v>3357.8</c:v>
                </c:pt>
                <c:pt idx="34">
                  <c:v>9313.4</c:v>
                </c:pt>
                <c:pt idx="35">
                  <c:v>2007.5</c:v>
                </c:pt>
                <c:pt idx="36">
                  <c:v>6651</c:v>
                </c:pt>
              </c:numCache>
            </c:numRef>
          </c:yVal>
          <c:smooth val="0"/>
          <c:extLst>
            <c:ext xmlns:c16="http://schemas.microsoft.com/office/drawing/2014/chart" uri="{C3380CC4-5D6E-409C-BE32-E72D297353CC}">
              <c16:uniqueId val="{00000001-D76A-40A1-9D7D-5722F02C0AC6}"/>
            </c:ext>
          </c:extLst>
        </c:ser>
        <c:dLbls>
          <c:showLegendKey val="0"/>
          <c:showVal val="0"/>
          <c:showCatName val="0"/>
          <c:showSerName val="0"/>
          <c:showPercent val="0"/>
          <c:showBubbleSize val="0"/>
        </c:dLbls>
        <c:axId val="439356832"/>
        <c:axId val="439357160"/>
      </c:scatterChart>
      <c:valAx>
        <c:axId val="439356832"/>
        <c:scaling>
          <c:orientation val="minMax"/>
          <c:max val="100"/>
          <c:min val="6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Sleep Efficiency</a:t>
                </a:r>
                <a:r>
                  <a:rPr lang="en-US" sz="1400" baseline="0" dirty="0"/>
                  <a:t> (%)</a:t>
                </a:r>
                <a:endParaRPr lang="en-US" sz="14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7160"/>
        <c:crosses val="autoZero"/>
        <c:crossBetween val="midCat"/>
      </c:valAx>
      <c:valAx>
        <c:axId val="439357160"/>
        <c:scaling>
          <c:logBase val="10"/>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i="0" baseline="0" dirty="0">
                    <a:effectLst/>
                  </a:rPr>
                  <a:t>[CD14] </a:t>
                </a:r>
                <a:r>
                  <a:rPr lang="en-US" sz="1400" b="0" i="0" baseline="0" dirty="0" err="1">
                    <a:effectLst/>
                  </a:rPr>
                  <a:t>pg</a:t>
                </a:r>
                <a:r>
                  <a:rPr lang="en-US" sz="1400" b="0" i="0" baseline="0" dirty="0">
                    <a:effectLst/>
                  </a:rPr>
                  <a:t>/ml  </a:t>
                </a:r>
                <a:endParaRPr lang="en-US" sz="1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6832"/>
        <c:crosses val="autoZero"/>
        <c:crossBetween val="midCat"/>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1.7144852601579309E-2"/>
                  <c:y val="-0.1001877369495479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'[SASH with prelim correlations.xlsx]HIV+ AHI-Luminex Corr'!$B$2:$B$38</c:f>
              <c:numCache>
                <c:formatCode>General</c:formatCode>
                <c:ptCount val="37"/>
                <c:pt idx="0">
                  <c:v>10.5</c:v>
                </c:pt>
                <c:pt idx="1">
                  <c:v>6.8</c:v>
                </c:pt>
                <c:pt idx="2">
                  <c:v>24</c:v>
                </c:pt>
                <c:pt idx="3">
                  <c:v>4.8</c:v>
                </c:pt>
                <c:pt idx="4">
                  <c:v>12.3</c:v>
                </c:pt>
                <c:pt idx="5">
                  <c:v>0.2</c:v>
                </c:pt>
                <c:pt idx="6">
                  <c:v>31.8</c:v>
                </c:pt>
                <c:pt idx="7">
                  <c:v>45.7</c:v>
                </c:pt>
                <c:pt idx="8">
                  <c:v>2.9</c:v>
                </c:pt>
                <c:pt idx="9">
                  <c:v>5.0999999999999996</c:v>
                </c:pt>
                <c:pt idx="10">
                  <c:v>1.1000000000000001</c:v>
                </c:pt>
                <c:pt idx="11">
                  <c:v>0.8</c:v>
                </c:pt>
                <c:pt idx="12">
                  <c:v>2.5</c:v>
                </c:pt>
                <c:pt idx="13">
                  <c:v>11.6</c:v>
                </c:pt>
                <c:pt idx="14">
                  <c:v>0.2</c:v>
                </c:pt>
                <c:pt idx="15">
                  <c:v>5.4</c:v>
                </c:pt>
                <c:pt idx="16">
                  <c:v>5.8</c:v>
                </c:pt>
                <c:pt idx="17">
                  <c:v>3.6</c:v>
                </c:pt>
                <c:pt idx="18">
                  <c:v>1</c:v>
                </c:pt>
                <c:pt idx="19">
                  <c:v>5.8</c:v>
                </c:pt>
                <c:pt idx="20">
                  <c:v>13.2</c:v>
                </c:pt>
                <c:pt idx="21">
                  <c:v>20.100000000000001</c:v>
                </c:pt>
                <c:pt idx="22">
                  <c:v>12.6</c:v>
                </c:pt>
                <c:pt idx="23">
                  <c:v>5</c:v>
                </c:pt>
                <c:pt idx="24">
                  <c:v>15.7</c:v>
                </c:pt>
                <c:pt idx="25">
                  <c:v>9.9</c:v>
                </c:pt>
                <c:pt idx="26">
                  <c:v>10.9</c:v>
                </c:pt>
                <c:pt idx="27">
                  <c:v>7</c:v>
                </c:pt>
                <c:pt idx="28">
                  <c:v>0.3</c:v>
                </c:pt>
                <c:pt idx="29">
                  <c:v>20.9</c:v>
                </c:pt>
                <c:pt idx="30">
                  <c:v>27.4</c:v>
                </c:pt>
                <c:pt idx="31">
                  <c:v>3</c:v>
                </c:pt>
                <c:pt idx="32">
                  <c:v>5.6</c:v>
                </c:pt>
                <c:pt idx="33">
                  <c:v>10.7</c:v>
                </c:pt>
                <c:pt idx="34">
                  <c:v>0.6</c:v>
                </c:pt>
                <c:pt idx="35">
                  <c:v>63.1</c:v>
                </c:pt>
                <c:pt idx="36">
                  <c:v>8.5</c:v>
                </c:pt>
              </c:numCache>
            </c:numRef>
          </c:xVal>
          <c:yVal>
            <c:numRef>
              <c:f>'[SASH with prelim correlations.xlsx]HIV+ AHI-Luminex Corr'!$O$2:$O$38</c:f>
              <c:numCache>
                <c:formatCode>0.00</c:formatCode>
                <c:ptCount val="37"/>
                <c:pt idx="0">
                  <c:v>8388.4</c:v>
                </c:pt>
                <c:pt idx="1">
                  <c:v>7224.6</c:v>
                </c:pt>
                <c:pt idx="2">
                  <c:v>6773.6</c:v>
                </c:pt>
                <c:pt idx="3">
                  <c:v>12172.1</c:v>
                </c:pt>
                <c:pt idx="4">
                  <c:v>7799.9</c:v>
                </c:pt>
                <c:pt idx="5">
                  <c:v>5794.2</c:v>
                </c:pt>
                <c:pt idx="6">
                  <c:v>10588.9</c:v>
                </c:pt>
                <c:pt idx="7">
                  <c:v>1968.5</c:v>
                </c:pt>
                <c:pt idx="8">
                  <c:v>1724.4</c:v>
                </c:pt>
                <c:pt idx="9">
                  <c:v>640.20000000000005</c:v>
                </c:pt>
                <c:pt idx="10">
                  <c:v>1612.7</c:v>
                </c:pt>
                <c:pt idx="11">
                  <c:v>4756.3999999999996</c:v>
                </c:pt>
                <c:pt idx="12">
                  <c:v>7655</c:v>
                </c:pt>
                <c:pt idx="13">
                  <c:v>5301</c:v>
                </c:pt>
                <c:pt idx="14">
                  <c:v>3841.9</c:v>
                </c:pt>
                <c:pt idx="15">
                  <c:v>1434.7</c:v>
                </c:pt>
                <c:pt idx="16">
                  <c:v>907.2</c:v>
                </c:pt>
                <c:pt idx="17">
                  <c:v>10536.8</c:v>
                </c:pt>
                <c:pt idx="18">
                  <c:v>682.1</c:v>
                </c:pt>
                <c:pt idx="19">
                  <c:v>1815.5</c:v>
                </c:pt>
                <c:pt idx="20">
                  <c:v>1393.8</c:v>
                </c:pt>
                <c:pt idx="21">
                  <c:v>1282.4000000000001</c:v>
                </c:pt>
                <c:pt idx="22">
                  <c:v>17540.2</c:v>
                </c:pt>
                <c:pt idx="23">
                  <c:v>5117.2</c:v>
                </c:pt>
                <c:pt idx="24">
                  <c:v>946.6</c:v>
                </c:pt>
                <c:pt idx="25">
                  <c:v>525.9</c:v>
                </c:pt>
                <c:pt idx="26" formatCode="General">
                  <c:v>9810.4</c:v>
                </c:pt>
                <c:pt idx="27">
                  <c:v>2369.6999999999998</c:v>
                </c:pt>
                <c:pt idx="28">
                  <c:v>1507.9</c:v>
                </c:pt>
                <c:pt idx="29">
                  <c:v>946.6</c:v>
                </c:pt>
                <c:pt idx="30">
                  <c:v>4276.8</c:v>
                </c:pt>
                <c:pt idx="31">
                  <c:v>4944.1000000000004</c:v>
                </c:pt>
                <c:pt idx="32">
                  <c:v>7463.2</c:v>
                </c:pt>
                <c:pt idx="33">
                  <c:v>3357.8</c:v>
                </c:pt>
                <c:pt idx="34">
                  <c:v>9313.4</c:v>
                </c:pt>
                <c:pt idx="35">
                  <c:v>2007.5</c:v>
                </c:pt>
                <c:pt idx="36">
                  <c:v>6651</c:v>
                </c:pt>
              </c:numCache>
            </c:numRef>
          </c:yVal>
          <c:smooth val="0"/>
          <c:extLst>
            <c:ext xmlns:c16="http://schemas.microsoft.com/office/drawing/2014/chart" uri="{C3380CC4-5D6E-409C-BE32-E72D297353CC}">
              <c16:uniqueId val="{00000001-F4FD-42BB-A4BD-8B4122076FB9}"/>
            </c:ext>
          </c:extLst>
        </c:ser>
        <c:dLbls>
          <c:showLegendKey val="0"/>
          <c:showVal val="0"/>
          <c:showCatName val="0"/>
          <c:showSerName val="0"/>
          <c:showPercent val="0"/>
          <c:showBubbleSize val="0"/>
        </c:dLbls>
        <c:axId val="439355848"/>
        <c:axId val="439358472"/>
      </c:scatterChart>
      <c:valAx>
        <c:axId val="439355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AHI (event/</a:t>
                </a:r>
                <a:r>
                  <a:rPr lang="en-US" sz="1400" dirty="0" err="1"/>
                  <a:t>hr</a:t>
                </a:r>
                <a:r>
                  <a:rPr lang="en-US" sz="1400"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8472"/>
        <c:crosses val="autoZero"/>
        <c:crossBetween val="midCat"/>
      </c:valAx>
      <c:valAx>
        <c:axId val="439358472"/>
        <c:scaling>
          <c:logBase val="10"/>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i="0" baseline="0" dirty="0">
                    <a:effectLst/>
                  </a:rPr>
                  <a:t>[CD14] </a:t>
                </a:r>
                <a:r>
                  <a:rPr lang="en-US" sz="1400" b="0" i="0" baseline="0" dirty="0" err="1">
                    <a:effectLst/>
                  </a:rPr>
                  <a:t>pg</a:t>
                </a:r>
                <a:r>
                  <a:rPr lang="en-US" sz="1400" b="0" i="0" baseline="0" dirty="0">
                    <a:effectLst/>
                  </a:rPr>
                  <a:t>/ml  </a:t>
                </a:r>
                <a:endParaRPr lang="en-US" sz="1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5848"/>
        <c:crosses val="autoZero"/>
        <c:crossBetween val="midCat"/>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402392825896763"/>
                  <c:y val="-0.3913156167979002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'[SASH with prelim correlations.xlsx]HIV+ AHI-Luminex Corr'!$M$2:$M$38</c:f>
              <c:numCache>
                <c:formatCode>0.00</c:formatCode>
                <c:ptCount val="37"/>
                <c:pt idx="1">
                  <c:v>71.628386170931336</c:v>
                </c:pt>
                <c:pt idx="3">
                  <c:v>93.665205521490705</c:v>
                </c:pt>
                <c:pt idx="5">
                  <c:v>91.710698953792459</c:v>
                </c:pt>
                <c:pt idx="7">
                  <c:v>86.77074356051348</c:v>
                </c:pt>
                <c:pt idx="8">
                  <c:v>81.799746347247492</c:v>
                </c:pt>
                <c:pt idx="11">
                  <c:v>86.951238574781229</c:v>
                </c:pt>
                <c:pt idx="13">
                  <c:v>89.994430711594148</c:v>
                </c:pt>
                <c:pt idx="14">
                  <c:v>92.39200000000001</c:v>
                </c:pt>
                <c:pt idx="16">
                  <c:v>92.351172641210255</c:v>
                </c:pt>
                <c:pt idx="18">
                  <c:v>80.811869803833247</c:v>
                </c:pt>
                <c:pt idx="20">
                  <c:v>81.578649737751675</c:v>
                </c:pt>
                <c:pt idx="21">
                  <c:v>80.072919865466218</c:v>
                </c:pt>
                <c:pt idx="22">
                  <c:v>92.061609257100841</c:v>
                </c:pt>
                <c:pt idx="24">
                  <c:v>87.929047619047623</c:v>
                </c:pt>
                <c:pt idx="26">
                  <c:v>85.744170326198386</c:v>
                </c:pt>
                <c:pt idx="28">
                  <c:v>84.012550016750282</c:v>
                </c:pt>
                <c:pt idx="31">
                  <c:v>82.643611111111113</c:v>
                </c:pt>
                <c:pt idx="32">
                  <c:v>86.949298542932453</c:v>
                </c:pt>
                <c:pt idx="34">
                  <c:v>82.462500000000006</c:v>
                </c:pt>
              </c:numCache>
            </c:numRef>
          </c:xVal>
          <c:yVal>
            <c:numRef>
              <c:f>'[SASH with prelim correlations.xlsx]HIV+ AHI-Luminex Corr'!$F$2:$F$38</c:f>
              <c:numCache>
                <c:formatCode>General</c:formatCode>
                <c:ptCount val="37"/>
                <c:pt idx="0">
                  <c:v>5.8</c:v>
                </c:pt>
                <c:pt idx="1">
                  <c:v>4.2</c:v>
                </c:pt>
                <c:pt idx="2">
                  <c:v>5.0999999999999996</c:v>
                </c:pt>
                <c:pt idx="3">
                  <c:v>4.2</c:v>
                </c:pt>
                <c:pt idx="4">
                  <c:v>5.8</c:v>
                </c:pt>
                <c:pt idx="5">
                  <c:v>7.9</c:v>
                </c:pt>
                <c:pt idx="6">
                  <c:v>6.5</c:v>
                </c:pt>
                <c:pt idx="7">
                  <c:v>9.1</c:v>
                </c:pt>
                <c:pt idx="8">
                  <c:v>4.9000000000000004</c:v>
                </c:pt>
                <c:pt idx="9">
                  <c:v>5.8</c:v>
                </c:pt>
                <c:pt idx="10">
                  <c:v>5.8</c:v>
                </c:pt>
                <c:pt idx="11">
                  <c:v>7.7</c:v>
                </c:pt>
                <c:pt idx="12">
                  <c:v>8.1999999999999993</c:v>
                </c:pt>
                <c:pt idx="13">
                  <c:v>5.8</c:v>
                </c:pt>
                <c:pt idx="14">
                  <c:v>6.7</c:v>
                </c:pt>
                <c:pt idx="15">
                  <c:v>9.1</c:v>
                </c:pt>
                <c:pt idx="16">
                  <c:v>9.9</c:v>
                </c:pt>
                <c:pt idx="17">
                  <c:v>6</c:v>
                </c:pt>
                <c:pt idx="18">
                  <c:v>6.5</c:v>
                </c:pt>
                <c:pt idx="20">
                  <c:v>3.7</c:v>
                </c:pt>
                <c:pt idx="21">
                  <c:v>5.3</c:v>
                </c:pt>
                <c:pt idx="22">
                  <c:v>7.7</c:v>
                </c:pt>
                <c:pt idx="23">
                  <c:v>9.1</c:v>
                </c:pt>
                <c:pt idx="24">
                  <c:v>15.5</c:v>
                </c:pt>
                <c:pt idx="25">
                  <c:v>7.2</c:v>
                </c:pt>
                <c:pt idx="27">
                  <c:v>3</c:v>
                </c:pt>
                <c:pt idx="28">
                  <c:v>4.4000000000000004</c:v>
                </c:pt>
                <c:pt idx="30">
                  <c:v>5.6</c:v>
                </c:pt>
                <c:pt idx="31">
                  <c:v>4.4000000000000004</c:v>
                </c:pt>
                <c:pt idx="32">
                  <c:v>5.8</c:v>
                </c:pt>
                <c:pt idx="33">
                  <c:v>5.8</c:v>
                </c:pt>
                <c:pt idx="34">
                  <c:v>5.3</c:v>
                </c:pt>
                <c:pt idx="35">
                  <c:v>5.3</c:v>
                </c:pt>
                <c:pt idx="36">
                  <c:v>10.1</c:v>
                </c:pt>
              </c:numCache>
            </c:numRef>
          </c:yVal>
          <c:smooth val="0"/>
          <c:extLst>
            <c:ext xmlns:c16="http://schemas.microsoft.com/office/drawing/2014/chart" uri="{C3380CC4-5D6E-409C-BE32-E72D297353CC}">
              <c16:uniqueId val="{00000001-1E59-49F6-AB12-83B6EF2618B4}"/>
            </c:ext>
          </c:extLst>
        </c:ser>
        <c:dLbls>
          <c:showLegendKey val="0"/>
          <c:showVal val="0"/>
          <c:showCatName val="0"/>
          <c:showSerName val="0"/>
          <c:showPercent val="0"/>
          <c:showBubbleSize val="0"/>
        </c:dLbls>
        <c:axId val="439356832"/>
        <c:axId val="439357160"/>
      </c:scatterChart>
      <c:valAx>
        <c:axId val="439356832"/>
        <c:scaling>
          <c:orientation val="minMax"/>
          <c:max val="100"/>
          <c:min val="6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Sleep Efficiency</a:t>
                </a:r>
                <a:r>
                  <a:rPr lang="en-US" sz="1400" baseline="0" dirty="0"/>
                  <a:t>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7160"/>
        <c:crosses val="autoZero"/>
        <c:crossBetween val="midCat"/>
      </c:valAx>
      <c:valAx>
        <c:axId val="439357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2A3990">
                        <a:lumMod val="65000"/>
                        <a:lumOff val="35000"/>
                      </a:srgbClr>
                    </a:solidFill>
                    <a:latin typeface="+mn-lt"/>
                    <a:ea typeface="+mn-ea"/>
                    <a:cs typeface="+mn-cs"/>
                  </a:defRPr>
                </a:pPr>
                <a:r>
                  <a:rPr lang="en-US" sz="1400" b="0" i="0" baseline="0" dirty="0">
                    <a:effectLst/>
                  </a:rPr>
                  <a:t>[TNF</a:t>
                </a:r>
                <a:r>
                  <a:rPr lang="el-GR" sz="1400" b="1" i="0" baseline="0" dirty="0">
                    <a:effectLst/>
                  </a:rPr>
                  <a:t>α</a:t>
                </a:r>
                <a:r>
                  <a:rPr lang="en-US" sz="1400" b="0" i="0" baseline="0" dirty="0">
                    <a:effectLst/>
                  </a:rPr>
                  <a:t>] </a:t>
                </a:r>
                <a:r>
                  <a:rPr lang="en-US" sz="1400" b="0" i="0" baseline="0" dirty="0" err="1">
                    <a:effectLst/>
                  </a:rPr>
                  <a:t>pg</a:t>
                </a:r>
                <a:r>
                  <a:rPr lang="en-US" sz="1400" b="0" i="0" baseline="0" dirty="0">
                    <a:effectLst/>
                  </a:rPr>
                  <a:t>/ml  </a:t>
                </a:r>
                <a:endParaRPr lang="en-US" sz="14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2A3990">
                      <a:lumMod val="65000"/>
                      <a:lumOff val="35000"/>
                    </a:srgb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68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'[SASH with prelim correlations.xlsx]HIV+ AHI-Luminex Corr'!$M$1</c:f>
              <c:strCache>
                <c:ptCount val="1"/>
                <c:pt idx="0">
                  <c:v>Sleep Maintenance Efficiency (TST/TST+WASO)</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9.8062992125984252E-2"/>
                  <c:y val="-0.3330952901720618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'[SASH with prelim correlations.xlsx]HIV+ AHI-Luminex Corr'!$L$2:$L$38</c:f>
              <c:numCache>
                <c:formatCode>0.00</c:formatCode>
                <c:ptCount val="37"/>
                <c:pt idx="1">
                  <c:v>5.8113095238095243</c:v>
                </c:pt>
                <c:pt idx="3">
                  <c:v>6.7809523809523808</c:v>
                </c:pt>
                <c:pt idx="5">
                  <c:v>6.2765873015873019</c:v>
                </c:pt>
                <c:pt idx="7">
                  <c:v>5.2619047619047619</c:v>
                </c:pt>
                <c:pt idx="8">
                  <c:v>5.3303571428571423</c:v>
                </c:pt>
                <c:pt idx="11">
                  <c:v>7.35</c:v>
                </c:pt>
                <c:pt idx="13">
                  <c:v>6.8357142857142863</c:v>
                </c:pt>
                <c:pt idx="14">
                  <c:v>6.5558333333333341</c:v>
                </c:pt>
                <c:pt idx="16">
                  <c:v>7.7970238095238091</c:v>
                </c:pt>
                <c:pt idx="18">
                  <c:v>6.8708333333333336</c:v>
                </c:pt>
                <c:pt idx="20">
                  <c:v>4.6248015873015875</c:v>
                </c:pt>
                <c:pt idx="21">
                  <c:v>5.7934523809523801</c:v>
                </c:pt>
                <c:pt idx="22">
                  <c:v>8.4119047619047613</c:v>
                </c:pt>
                <c:pt idx="24">
                  <c:v>7.7613095238095244</c:v>
                </c:pt>
                <c:pt idx="26">
                  <c:v>4.4093253968253965</c:v>
                </c:pt>
                <c:pt idx="28">
                  <c:v>5.0089285714285712</c:v>
                </c:pt>
                <c:pt idx="31">
                  <c:v>5.6444444444444448</c:v>
                </c:pt>
                <c:pt idx="32">
                  <c:v>6.2507936507936499</c:v>
                </c:pt>
                <c:pt idx="34">
                  <c:v>7.8090277777777777</c:v>
                </c:pt>
              </c:numCache>
            </c:numRef>
          </c:xVal>
          <c:yVal>
            <c:numRef>
              <c:f>'[SASH with prelim correlations.xlsx]HIV+ AHI-Luminex Corr'!$F$2:$F$38</c:f>
              <c:numCache>
                <c:formatCode>General</c:formatCode>
                <c:ptCount val="37"/>
                <c:pt idx="0">
                  <c:v>5.8</c:v>
                </c:pt>
                <c:pt idx="1">
                  <c:v>4.2</c:v>
                </c:pt>
                <c:pt idx="2">
                  <c:v>5.0999999999999996</c:v>
                </c:pt>
                <c:pt idx="3">
                  <c:v>4.2</c:v>
                </c:pt>
                <c:pt idx="4">
                  <c:v>5.8</c:v>
                </c:pt>
                <c:pt idx="5">
                  <c:v>7.9</c:v>
                </c:pt>
                <c:pt idx="6">
                  <c:v>6.5</c:v>
                </c:pt>
                <c:pt idx="7">
                  <c:v>9.1</c:v>
                </c:pt>
                <c:pt idx="8">
                  <c:v>4.9000000000000004</c:v>
                </c:pt>
                <c:pt idx="9">
                  <c:v>5.8</c:v>
                </c:pt>
                <c:pt idx="10">
                  <c:v>5.8</c:v>
                </c:pt>
                <c:pt idx="11">
                  <c:v>7.7</c:v>
                </c:pt>
                <c:pt idx="12">
                  <c:v>8.1999999999999993</c:v>
                </c:pt>
                <c:pt idx="13">
                  <c:v>5.8</c:v>
                </c:pt>
                <c:pt idx="14">
                  <c:v>6.7</c:v>
                </c:pt>
                <c:pt idx="15">
                  <c:v>9.1</c:v>
                </c:pt>
                <c:pt idx="16">
                  <c:v>9.9</c:v>
                </c:pt>
                <c:pt idx="17">
                  <c:v>6</c:v>
                </c:pt>
                <c:pt idx="18">
                  <c:v>6.5</c:v>
                </c:pt>
                <c:pt idx="20">
                  <c:v>3.7</c:v>
                </c:pt>
                <c:pt idx="21">
                  <c:v>5.3</c:v>
                </c:pt>
                <c:pt idx="22">
                  <c:v>7.7</c:v>
                </c:pt>
                <c:pt idx="23">
                  <c:v>9.1</c:v>
                </c:pt>
                <c:pt idx="24">
                  <c:v>15.5</c:v>
                </c:pt>
                <c:pt idx="25">
                  <c:v>7.2</c:v>
                </c:pt>
                <c:pt idx="27">
                  <c:v>3</c:v>
                </c:pt>
                <c:pt idx="28">
                  <c:v>4.4000000000000004</c:v>
                </c:pt>
                <c:pt idx="30">
                  <c:v>5.6</c:v>
                </c:pt>
                <c:pt idx="31">
                  <c:v>4.4000000000000004</c:v>
                </c:pt>
                <c:pt idx="32">
                  <c:v>5.8</c:v>
                </c:pt>
                <c:pt idx="33">
                  <c:v>5.8</c:v>
                </c:pt>
                <c:pt idx="34">
                  <c:v>5.3</c:v>
                </c:pt>
                <c:pt idx="35">
                  <c:v>5.3</c:v>
                </c:pt>
                <c:pt idx="36">
                  <c:v>10.1</c:v>
                </c:pt>
              </c:numCache>
            </c:numRef>
          </c:yVal>
          <c:smooth val="0"/>
          <c:extLst>
            <c:ext xmlns:c16="http://schemas.microsoft.com/office/drawing/2014/chart" uri="{C3380CC4-5D6E-409C-BE32-E72D297353CC}">
              <c16:uniqueId val="{00000001-65D4-4674-83D8-80605D0CE04C}"/>
            </c:ext>
          </c:extLst>
        </c:ser>
        <c:dLbls>
          <c:showLegendKey val="0"/>
          <c:showVal val="0"/>
          <c:showCatName val="0"/>
          <c:showSerName val="0"/>
          <c:showPercent val="0"/>
          <c:showBubbleSize val="0"/>
        </c:dLbls>
        <c:axId val="439356832"/>
        <c:axId val="439357160"/>
      </c:scatterChart>
      <c:valAx>
        <c:axId val="439356832"/>
        <c:scaling>
          <c:orientation val="minMax"/>
          <c:min val="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Sleep Duration (hours)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7160"/>
        <c:crosses val="autoZero"/>
        <c:crossBetween val="midCat"/>
      </c:valAx>
      <c:valAx>
        <c:axId val="439357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a:effectLst/>
                  </a:rPr>
                  <a:t>[TNF</a:t>
                </a:r>
                <a:r>
                  <a:rPr lang="el-GR" sz="1400" b="1" i="0" u="none" strike="noStrike" baseline="0" dirty="0">
                    <a:effectLst/>
                  </a:rPr>
                  <a:t>α</a:t>
                </a:r>
                <a:r>
                  <a:rPr lang="en-US" sz="1400" b="0" i="0" baseline="0" dirty="0">
                    <a:effectLst/>
                  </a:rPr>
                  <a:t>] </a:t>
                </a:r>
                <a:r>
                  <a:rPr lang="en-US" sz="1400" b="0" i="0" baseline="0" dirty="0" err="1">
                    <a:effectLst/>
                  </a:rPr>
                  <a:t>pg</a:t>
                </a:r>
                <a:r>
                  <a:rPr lang="en-US" sz="1400" b="0" i="0" baseline="0" dirty="0">
                    <a:effectLst/>
                  </a:rPr>
                  <a:t>/ml  </a:t>
                </a:r>
                <a:endParaRPr lang="en-US" sz="14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568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f134c3859_2_7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5f134c3859_2_70: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enrolling HIV + and HIV – patients into our study investigating the associations of sleep on </a:t>
            </a:r>
            <a:r>
              <a:rPr lang="en-US" dirty="0" err="1"/>
              <a:t>inflammationory</a:t>
            </a:r>
            <a:r>
              <a:rPr lang="en-US" dirty="0"/>
              <a:t> markers in HIV</a:t>
            </a:r>
          </a:p>
          <a:p>
            <a:r>
              <a:rPr lang="en-US" dirty="0"/>
              <a:t>The HIV+ is limited to virally suppressed, well-controlled patients with constituted CD4 count and stable ART for a year </a:t>
            </a:r>
          </a:p>
          <a:p>
            <a:endParaRPr lang="en-US" dirty="0"/>
          </a:p>
          <a:p>
            <a:r>
              <a:rPr lang="en-US" dirty="0"/>
              <a:t>This study relies heavily on the HLRC cohort established by Dr. Morris, as well as some prior studies that these studies have undergone. </a:t>
            </a:r>
          </a:p>
        </p:txBody>
      </p:sp>
    </p:spTree>
    <p:extLst>
      <p:ext uri="{BB962C8B-B14F-4D97-AF65-F5344CB8AC3E}">
        <p14:creationId xmlns:p14="http://schemas.microsoft.com/office/powerpoint/2010/main" val="291452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462229" indent="-301733" defTabSz="924458">
              <a:defRPr/>
            </a:pPr>
            <a:r>
              <a:rPr lang="en-US" dirty="0"/>
              <a:t>Following 14 days of actigraphy, blood will be collected and analyzed for the population of monocyte subsets both before and after stimulation with LPS. The LPS stimulation is important, because one of the underlying causes of chronic inflammation proposed in this cohort is microbial translocation. For example, Jason </a:t>
            </a:r>
            <a:r>
              <a:rPr lang="en-US" dirty="0" err="1"/>
              <a:t>Breverly</a:t>
            </a:r>
            <a:r>
              <a:rPr lang="en-US" dirty="0"/>
              <a:t>. </a:t>
            </a:r>
          </a:p>
          <a:p>
            <a:pPr marL="462229" indent="-301733" defTabSz="924458">
              <a:defRPr/>
            </a:pPr>
            <a:r>
              <a:rPr lang="en-US" dirty="0"/>
              <a:t>Therefore, this LPS stimulation is our attempt to mirror this physiologic phenomenon. </a:t>
            </a:r>
          </a:p>
          <a:p>
            <a:pPr marL="462229" indent="-301733" defTabSz="924458">
              <a:defRPr/>
            </a:pPr>
            <a:endParaRPr lang="en-US" dirty="0"/>
          </a:p>
          <a:p>
            <a:pPr marL="462229" indent="-301733" defTabSz="924458">
              <a:defRPr/>
            </a:pPr>
            <a:r>
              <a:rPr lang="en-US" dirty="0"/>
              <a:t>PBMCs will be isolated and cryopreserved. They will undergo 4 hours stimulation with LPS and brefeldin to prevent cytokine secretion. CD16 and CD14 expression will be assess for monocyte </a:t>
            </a:r>
            <a:r>
              <a:rPr lang="en-US" dirty="0" err="1"/>
              <a:t>susbstes</a:t>
            </a:r>
            <a:r>
              <a:rPr lang="en-US" dirty="0"/>
              <a:t>. </a:t>
            </a:r>
          </a:p>
        </p:txBody>
      </p:sp>
    </p:spTree>
    <p:extLst>
      <p:ext uri="{BB962C8B-B14F-4D97-AF65-F5344CB8AC3E}">
        <p14:creationId xmlns:p14="http://schemas.microsoft.com/office/powerpoint/2010/main" val="330106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462229" indent="-301733" defTabSz="924458">
              <a:defRPr/>
            </a:pPr>
            <a:endParaRPr lang="en-US" dirty="0"/>
          </a:p>
        </p:txBody>
      </p:sp>
    </p:spTree>
    <p:extLst>
      <p:ext uri="{BB962C8B-B14F-4D97-AF65-F5344CB8AC3E}">
        <p14:creationId xmlns:p14="http://schemas.microsoft.com/office/powerpoint/2010/main" val="199048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r>
              <a:rPr lang="en-US" dirty="0"/>
              <a:t>Outcome: Monocyte subset</a:t>
            </a:r>
          </a:p>
          <a:p>
            <a:pPr marL="462229" indent="-301733" defTabSz="924458">
              <a:defRPr/>
            </a:pPr>
            <a:r>
              <a:rPr lang="en-US" dirty="0"/>
              <a:t>Switch out picture for dim monocyte population</a:t>
            </a:r>
          </a:p>
        </p:txBody>
      </p:sp>
    </p:spTree>
    <p:extLst>
      <p:ext uri="{BB962C8B-B14F-4D97-AF65-F5344CB8AC3E}">
        <p14:creationId xmlns:p14="http://schemas.microsoft.com/office/powerpoint/2010/main" val="410731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Total 58 participants recruited</a:t>
            </a:r>
          </a:p>
        </p:txBody>
      </p:sp>
    </p:spTree>
    <p:extLst>
      <p:ext uri="{BB962C8B-B14F-4D97-AF65-F5344CB8AC3E}">
        <p14:creationId xmlns:p14="http://schemas.microsoft.com/office/powerpoint/2010/main" val="326811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r>
              <a:rPr lang="en-US" dirty="0"/>
              <a:t>Outcome: Monocyte subset</a:t>
            </a:r>
          </a:p>
          <a:p>
            <a:pPr marL="462229" indent="-301733" defTabSz="924458">
              <a:defRPr/>
            </a:pPr>
            <a:r>
              <a:rPr lang="en-US" dirty="0"/>
              <a:t>Switch out picture for dim monocyte population</a:t>
            </a:r>
          </a:p>
        </p:txBody>
      </p:sp>
    </p:spTree>
    <p:extLst>
      <p:ext uri="{BB962C8B-B14F-4D97-AF65-F5344CB8AC3E}">
        <p14:creationId xmlns:p14="http://schemas.microsoft.com/office/powerpoint/2010/main" val="3491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r>
              <a:rPr lang="en-US" dirty="0"/>
              <a:t>Outcome: Monocyte subset</a:t>
            </a:r>
          </a:p>
          <a:p>
            <a:pPr marL="462229" indent="-301733" defTabSz="924458">
              <a:defRPr/>
            </a:pPr>
            <a:r>
              <a:rPr lang="en-US" dirty="0"/>
              <a:t>Switch out picture for dim monocyte population</a:t>
            </a:r>
          </a:p>
        </p:txBody>
      </p:sp>
    </p:spTree>
    <p:extLst>
      <p:ext uri="{BB962C8B-B14F-4D97-AF65-F5344CB8AC3E}">
        <p14:creationId xmlns:p14="http://schemas.microsoft.com/office/powerpoint/2010/main" val="3456230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r>
              <a:rPr lang="en-US" dirty="0"/>
              <a:t>Outcome: Monocyte subset</a:t>
            </a:r>
          </a:p>
          <a:p>
            <a:pPr marL="462229" indent="-301733" defTabSz="924458">
              <a:defRPr/>
            </a:pPr>
            <a:r>
              <a:rPr lang="en-US" dirty="0"/>
              <a:t>Switch out picture for dim monocyte population</a:t>
            </a:r>
          </a:p>
        </p:txBody>
      </p:sp>
    </p:spTree>
    <p:extLst>
      <p:ext uri="{BB962C8B-B14F-4D97-AF65-F5344CB8AC3E}">
        <p14:creationId xmlns:p14="http://schemas.microsoft.com/office/powerpoint/2010/main" val="397007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r>
              <a:rPr lang="en-US" dirty="0"/>
              <a:t>Outcome: Monocyte subset</a:t>
            </a:r>
          </a:p>
          <a:p>
            <a:pPr marL="462229" indent="-301733" defTabSz="924458">
              <a:defRPr/>
            </a:pPr>
            <a:r>
              <a:rPr lang="en-US" dirty="0"/>
              <a:t>Switch out picture for dim monocyte population</a:t>
            </a:r>
          </a:p>
        </p:txBody>
      </p:sp>
    </p:spTree>
    <p:extLst>
      <p:ext uri="{BB962C8B-B14F-4D97-AF65-F5344CB8AC3E}">
        <p14:creationId xmlns:p14="http://schemas.microsoft.com/office/powerpoint/2010/main" val="203971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462229" indent="-301733" defTabSz="924458">
              <a:defRPr/>
            </a:pPr>
            <a:endParaRPr lang="en-US" dirty="0"/>
          </a:p>
        </p:txBody>
      </p:sp>
    </p:spTree>
    <p:extLst>
      <p:ext uri="{BB962C8B-B14F-4D97-AF65-F5344CB8AC3E}">
        <p14:creationId xmlns:p14="http://schemas.microsoft.com/office/powerpoint/2010/main" val="215379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f134c3859_2_7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5f134c3859_2_76: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Progress Thus Far</a:t>
            </a:r>
          </a:p>
        </p:txBody>
      </p:sp>
    </p:spTree>
    <p:extLst>
      <p:ext uri="{BB962C8B-B14F-4D97-AF65-F5344CB8AC3E}">
        <p14:creationId xmlns:p14="http://schemas.microsoft.com/office/powerpoint/2010/main" val="413235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160496" indent="0">
              <a:buNone/>
            </a:pPr>
            <a:endParaRPr lang="en-US" dirty="0"/>
          </a:p>
        </p:txBody>
      </p:sp>
    </p:spTree>
    <p:extLst>
      <p:ext uri="{BB962C8B-B14F-4D97-AF65-F5344CB8AC3E}">
        <p14:creationId xmlns:p14="http://schemas.microsoft.com/office/powerpoint/2010/main" val="3696883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Acknowledgements</a:t>
            </a:r>
          </a:p>
        </p:txBody>
      </p:sp>
    </p:spTree>
    <p:extLst>
      <p:ext uri="{BB962C8B-B14F-4D97-AF65-F5344CB8AC3E}">
        <p14:creationId xmlns:p14="http://schemas.microsoft.com/office/powerpoint/2010/main" val="139742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f134c3859_2_90: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5f134c3859_2_90:notes"/>
          <p:cNvSpPr txBox="1">
            <a:spLocks noGrp="1"/>
          </p:cNvSpPr>
          <p:nvPr>
            <p:ph type="body" idx="1"/>
          </p:nvPr>
        </p:nvSpPr>
        <p:spPr>
          <a:xfrm>
            <a:off x="698501" y="4409758"/>
            <a:ext cx="5588000" cy="4177665"/>
          </a:xfrm>
          <a:prstGeom prst="rect">
            <a:avLst/>
          </a:prstGeom>
          <a:noFill/>
          <a:ln>
            <a:noFill/>
          </a:ln>
        </p:spPr>
        <p:txBody>
          <a:bodyPr spcFirstLastPara="1" wrap="square" lIns="92431" tIns="92431" rIns="92431" bIns="92431" anchor="t" anchorCtr="0">
            <a:noAutofit/>
          </a:bodyPr>
          <a:lstStyle/>
          <a:p>
            <a:pPr marL="160496" indent="0">
              <a:buNone/>
            </a:pPr>
            <a:r>
              <a:rPr lang="en-US" dirty="0"/>
              <a:t>In the post anti-retroviral therapy era, the life expectancy of PLWH is increasing. With this success, the management of chronic conditions in HIV is becoming increasingly more important. </a:t>
            </a:r>
          </a:p>
          <a:p>
            <a:pPr marL="160496" indent="0">
              <a:buNone/>
            </a:pPr>
            <a:endParaRPr lang="en-US" dirty="0"/>
          </a:p>
          <a:p>
            <a:pPr marL="160496" indent="0">
              <a:buNone/>
            </a:pPr>
            <a:r>
              <a:rPr lang="en-US" dirty="0"/>
              <a:t>After excluding AIDS defining illnesses, some epidemiologist estimate that CVD is the 2</a:t>
            </a:r>
            <a:r>
              <a:rPr lang="en-US" baseline="30000" dirty="0"/>
              <a:t>nd</a:t>
            </a:r>
            <a:r>
              <a:rPr lang="en-US" dirty="0"/>
              <a:t> or 3</a:t>
            </a:r>
            <a:r>
              <a:rPr lang="en-US" baseline="30000" dirty="0"/>
              <a:t>rd</a:t>
            </a:r>
            <a:r>
              <a:rPr lang="en-US" dirty="0"/>
              <a:t> leading cause of morbidity and mortality in HIV infected persons. </a:t>
            </a:r>
          </a:p>
          <a:p>
            <a:pPr marL="160496" indent="0">
              <a:buNone/>
            </a:pPr>
            <a:endParaRPr lang="en-US" dirty="0"/>
          </a:p>
          <a:p>
            <a:pPr marL="160496" indent="0">
              <a:buNone/>
            </a:pPr>
            <a:r>
              <a:rPr lang="en-US" dirty="0"/>
              <a:t>10-15% of deaths in PLWH are attributable to a cardiac etiology, that is acute myocardial infarction, ischemic stroke or ischemic cardiomyopathy. </a:t>
            </a:r>
          </a:p>
          <a:p>
            <a:pPr marL="160496" indent="0">
              <a:buNone/>
            </a:pPr>
            <a:endParaRPr lang="en-US" dirty="0"/>
          </a:p>
          <a:p>
            <a:pPr marL="160496" indent="0">
              <a:buNone/>
            </a:pPr>
            <a:r>
              <a:rPr lang="en-US" dirty="0"/>
              <a:t>Interestingly, HIV+ patients have up to 2x higher rate of ischemic heart disease than their HIV – counterparts. </a:t>
            </a:r>
          </a:p>
          <a:p>
            <a:pPr marL="160496" indent="0">
              <a:buNone/>
            </a:pPr>
            <a:endParaRPr lang="en-US" dirty="0"/>
          </a:p>
          <a:p>
            <a:pPr marL="160496" indent="0">
              <a:buNone/>
            </a:pPr>
            <a:r>
              <a:rPr lang="en-US" dirty="0"/>
              <a:t>Michael </a:t>
            </a:r>
            <a:r>
              <a:rPr lang="en-US" dirty="0" err="1"/>
              <a:t>Freibery’s</a:t>
            </a:r>
            <a:r>
              <a:rPr lang="en-US" dirty="0"/>
              <a:t> work in 2013 in the </a:t>
            </a:r>
            <a:r>
              <a:rPr lang="en-US" dirty="0" err="1"/>
              <a:t>Beterans</a:t>
            </a:r>
            <a:r>
              <a:rPr lang="en-US" dirty="0"/>
              <a:t> </a:t>
            </a:r>
            <a:r>
              <a:rPr lang="en-US" dirty="0" err="1"/>
              <a:t>Agingin</a:t>
            </a:r>
            <a:r>
              <a:rPr lang="en-US" dirty="0"/>
              <a:t> Cohort </a:t>
            </a:r>
            <a:r>
              <a:rPr lang="en-US" dirty="0" err="1"/>
              <a:t>Sutyd</a:t>
            </a:r>
            <a:r>
              <a:rPr lang="en-US" dirty="0"/>
              <a:t> demonstrated a 50% increase in acute MI in excess of traditional risk factors. </a:t>
            </a:r>
          </a:p>
          <a:p>
            <a:pPr marL="160496" indent="0">
              <a:buNone/>
            </a:pPr>
            <a:endParaRPr lang="en-US" dirty="0"/>
          </a:p>
          <a:p>
            <a:pPr marL="160496" indent="0">
              <a:buNone/>
            </a:pPr>
            <a:r>
              <a:rPr lang="en-US" dirty="0"/>
              <a:t>This study published in Lancet HIV demonstrated </a:t>
            </a:r>
            <a:r>
              <a:rPr lang="en-US" dirty="0" err="1"/>
              <a:t>similiarly</a:t>
            </a:r>
            <a:r>
              <a:rPr lang="en-US" dirty="0"/>
              <a:t> a higher risk of myocardial infarction particularly in the middle-aged. Although part of this excess risk is due to higher prevalence of risk factors, such as hypercholesterolemia, this does not account for the full excess burden. Some studies have demonstrated that there is an increased increase of MI in poorly controlled HIV, however, even in those with controlled HIV, absence of viremia, constituted CD4 counts, we see this excess CVD risk.</a:t>
            </a:r>
          </a:p>
          <a:p>
            <a:pPr marL="160496" indent="0">
              <a:buNone/>
            </a:pPr>
            <a:endParaRPr lang="en-US" dirty="0"/>
          </a:p>
          <a:p>
            <a:pPr marL="160496" indent="0">
              <a:buNone/>
            </a:pPr>
            <a:r>
              <a:rPr lang="en-US" dirty="0"/>
              <a:t>And so the question, why is this the case? One proposed mechanism is that chronic systemic inflammation, even despite ART, increases and mediates the risk of CVD in the HIV cohort. </a:t>
            </a:r>
          </a:p>
        </p:txBody>
      </p:sp>
    </p:spTree>
    <p:extLst>
      <p:ext uri="{BB962C8B-B14F-4D97-AF65-F5344CB8AC3E}">
        <p14:creationId xmlns:p14="http://schemas.microsoft.com/office/powerpoint/2010/main" val="85774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f134c3859_2_8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5f134c3859_2_81: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spcBef>
                <a:spcPts val="1618"/>
              </a:spcBef>
              <a:buSzPts val="1400"/>
              <a:buNone/>
            </a:pPr>
            <a:r>
              <a:rPr lang="en-US" dirty="0"/>
              <a:t>Both sleep and HIV are independently associated with increased cardiovascular risk. </a:t>
            </a:r>
          </a:p>
          <a:p>
            <a:pPr marL="0" indent="0">
              <a:spcBef>
                <a:spcPts val="1618"/>
              </a:spcBef>
              <a:buSzPts val="1400"/>
              <a:buNone/>
            </a:pPr>
            <a:endParaRPr lang="en-US" dirty="0"/>
          </a:p>
          <a:p>
            <a:pPr marL="0" indent="0">
              <a:spcBef>
                <a:spcPts val="1618"/>
              </a:spcBef>
              <a:buSzPts val="1400"/>
              <a:buNone/>
            </a:pPr>
            <a:endParaRPr dirty="0"/>
          </a:p>
        </p:txBody>
      </p:sp>
    </p:spTree>
    <p:extLst>
      <p:ext uri="{BB962C8B-B14F-4D97-AF65-F5344CB8AC3E}">
        <p14:creationId xmlns:p14="http://schemas.microsoft.com/office/powerpoint/2010/main" val="392470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134c3859_2_13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5f134c3859_2_138: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r>
              <a:rPr lang="en-US" dirty="0"/>
              <a:t>Studies have consistently shown increased systemic inflammatory markers both in SDB and short sleep duration, particularly CRP and IL-6. Several studies have demonstrated increased levels with partial and total sleep restriction. </a:t>
            </a:r>
          </a:p>
          <a:p>
            <a:pPr marL="0" indent="0">
              <a:buSzPts val="1400"/>
              <a:buNone/>
            </a:pPr>
            <a:endParaRPr lang="en-US" dirty="0"/>
          </a:p>
          <a:p>
            <a:pPr marL="0" indent="0">
              <a:buSzPts val="1400"/>
              <a:buNone/>
            </a:pPr>
            <a:r>
              <a:rPr lang="en-US" dirty="0"/>
              <a:t>I wanted to highlight Irwin’s 2006 paper which investigated the effect of acute sleep deprivation on monocytes. These blood collections were done at the same time points per day while awake to minimize circadian effect.  This study demonstrated that immediately following a 4hr sleep restriction, the % of monocytes expressing both </a:t>
            </a:r>
            <a:r>
              <a:rPr lang="en-US" dirty="0" err="1"/>
              <a:t>TNFalpha</a:t>
            </a:r>
            <a:r>
              <a:rPr lang="en-US" dirty="0"/>
              <a:t> and IL6 increased from 5.2 </a:t>
            </a:r>
            <a:r>
              <a:rPr lang="en-US" dirty="0">
                <a:sym typeface="Wingdings" panose="05000000000000000000" pitchFamily="2" charset="2"/>
              </a:rPr>
              <a:t> 25%. Furthermore, when the mRNA production of these cytokines were analyzed, the production of </a:t>
            </a:r>
            <a:r>
              <a:rPr lang="en-US" dirty="0" err="1">
                <a:sym typeface="Wingdings" panose="05000000000000000000" pitchFamily="2" charset="2"/>
              </a:rPr>
              <a:t>TNFalpha</a:t>
            </a:r>
            <a:r>
              <a:rPr lang="en-US" dirty="0">
                <a:sym typeface="Wingdings" panose="05000000000000000000" pitchFamily="2" charset="2"/>
              </a:rPr>
              <a:t> increased 2-fold and the production of IL-6 increased 3x fold.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f134c3859_2_9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5f134c3859_2_90: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r>
              <a:rPr lang="en-US" sz="1100" b="0" i="0" u="none" strike="noStrike" cap="none" dirty="0">
                <a:solidFill>
                  <a:srgbClr val="000000"/>
                </a:solidFill>
                <a:effectLst/>
                <a:latin typeface="Arial"/>
                <a:ea typeface="Arial"/>
                <a:cs typeface="Arial"/>
                <a:sym typeface="Arial"/>
              </a:rPr>
              <a:t>Since this study, we have learned more about the monocyte population, that monocytes exist in a heterogenous population best described in 3 parts, classical, intermediate and non-classical. </a:t>
            </a:r>
          </a:p>
          <a:p>
            <a:pPr marL="0" indent="0">
              <a:buSzPts val="1400"/>
              <a:buNone/>
            </a:pPr>
            <a:endParaRPr lang="en-US" sz="1100" b="0" i="0" u="none" strike="noStrike" cap="none" dirty="0">
              <a:solidFill>
                <a:srgbClr val="000000"/>
              </a:solidFill>
              <a:effectLst/>
              <a:latin typeface="Arial"/>
              <a:ea typeface="Arial"/>
              <a:cs typeface="Arial"/>
              <a:sym typeface="Arial"/>
            </a:endParaRPr>
          </a:p>
          <a:p>
            <a:pPr marL="0" indent="0">
              <a:buSzPts val="1400"/>
              <a:buNone/>
            </a:pPr>
            <a:r>
              <a:rPr lang="en-US" sz="1100" b="0" i="0" u="none" strike="noStrike" cap="none" dirty="0">
                <a:solidFill>
                  <a:srgbClr val="000000"/>
                </a:solidFill>
                <a:effectLst/>
                <a:latin typeface="Arial"/>
                <a:ea typeface="Arial"/>
                <a:cs typeface="Arial"/>
                <a:sym typeface="Arial"/>
              </a:rPr>
              <a:t>These monocyte subsets are functionally distinct. </a:t>
            </a:r>
          </a:p>
          <a:p>
            <a:pPr marL="0" indent="0">
              <a:buSzPts val="1400"/>
              <a:buNone/>
            </a:pPr>
            <a:endParaRPr lang="en-US" sz="1100" b="0" i="0" u="none" strike="noStrike" cap="none" dirty="0">
              <a:solidFill>
                <a:srgbClr val="000000"/>
              </a:solidFill>
              <a:effectLst/>
              <a:latin typeface="Arial"/>
              <a:ea typeface="Arial"/>
              <a:cs typeface="Arial"/>
              <a:sym typeface="Arial"/>
            </a:endParaRPr>
          </a:p>
          <a:p>
            <a:pPr marL="0" indent="0">
              <a:buSzPts val="1400"/>
              <a:buNone/>
            </a:pPr>
            <a:r>
              <a:rPr lang="en-US" sz="1100" b="0" i="0" u="none" strike="noStrike" cap="none" dirty="0">
                <a:solidFill>
                  <a:srgbClr val="000000"/>
                </a:solidFill>
                <a:effectLst/>
                <a:latin typeface="Arial"/>
                <a:ea typeface="Arial"/>
                <a:cs typeface="Arial"/>
                <a:sym typeface="Arial"/>
              </a:rPr>
              <a:t>During injury or inflammation, classical monocytes are rapidly recruited to invade the inflamed tissue and contribute to immunological responses, such as recognizing and removing microorganisms and dying cells. </a:t>
            </a:r>
          </a:p>
          <a:p>
            <a:pPr marL="0" indent="0">
              <a:buSzPts val="1400"/>
              <a:buNone/>
            </a:pPr>
            <a:r>
              <a:rPr lang="en-US" sz="1100" b="0" i="0" u="none" strike="noStrike" cap="none" dirty="0">
                <a:solidFill>
                  <a:srgbClr val="000000"/>
                </a:solidFill>
                <a:effectLst/>
                <a:latin typeface="Arial"/>
                <a:ea typeface="Arial"/>
                <a:cs typeface="Arial"/>
                <a:sym typeface="Arial"/>
              </a:rPr>
              <a:t>Intermediate monocytes are associated with antigen presentation, high secretion of proinflammatory cytokines and chemokines and wound healing. </a:t>
            </a:r>
          </a:p>
          <a:p>
            <a:pPr marL="0" indent="0">
              <a:buSzPts val="1400"/>
              <a:buNone/>
            </a:pPr>
            <a:r>
              <a:rPr lang="en-US" sz="1100" b="0" i="0" u="none" strike="noStrike" cap="none" dirty="0">
                <a:solidFill>
                  <a:srgbClr val="000000"/>
                </a:solidFill>
                <a:effectLst/>
                <a:latin typeface="Arial"/>
                <a:ea typeface="Arial"/>
                <a:cs typeface="Arial"/>
                <a:sym typeface="Arial"/>
              </a:rPr>
              <a:t>Nonclassical monocytes display a patrolling behavior and constantly survey the endothelium as part of the innate local surveillance.</a:t>
            </a:r>
          </a:p>
          <a:p>
            <a:pPr marL="0" indent="0">
              <a:buSzPts val="1400"/>
              <a:buNone/>
            </a:pPr>
            <a:endParaRPr lang="en-US" sz="1100" b="0" i="0" u="none" strike="noStrike" cap="none" dirty="0">
              <a:solidFill>
                <a:srgbClr val="000000"/>
              </a:solidFill>
              <a:effectLst/>
              <a:latin typeface="Arial"/>
              <a:ea typeface="Arial"/>
              <a:cs typeface="Arial"/>
              <a:sym typeface="Arial"/>
            </a:endParaRPr>
          </a:p>
          <a:p>
            <a:pPr marL="0" indent="0">
              <a:buSzPts val="1400"/>
              <a:buNone/>
            </a:pPr>
            <a:r>
              <a:rPr lang="en-US" sz="1100" b="0" i="0" u="none" strike="noStrike" cap="none" dirty="0">
                <a:solidFill>
                  <a:srgbClr val="000000"/>
                </a:solidFill>
                <a:effectLst/>
                <a:latin typeface="Arial"/>
                <a:ea typeface="Arial"/>
                <a:cs typeface="Arial"/>
                <a:sym typeface="Arial"/>
              </a:rPr>
              <a:t>We identify monocytes by their expression of CD14. But we can subdivide them into these subsets by their co-expression of CD16. </a:t>
            </a:r>
          </a:p>
          <a:p>
            <a:pPr marL="0" indent="0">
              <a:buSzPts val="1400"/>
              <a:buNone/>
            </a:pP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f134c3859_2_99:notes"/>
          <p:cNvSpPr>
            <a:spLocks noGrp="1" noRot="1" noChangeAspect="1"/>
          </p:cNvSpPr>
          <p:nvPr>
            <p:ph type="sldImg" idx="2"/>
          </p:nvPr>
        </p:nvSpPr>
        <p:spPr>
          <a:xfrm>
            <a:off x="398463"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5f134c3859_2_99:notes"/>
          <p:cNvSpPr txBox="1">
            <a:spLocks noGrp="1"/>
          </p:cNvSpPr>
          <p:nvPr>
            <p:ph type="body" idx="1"/>
          </p:nvPr>
        </p:nvSpPr>
        <p:spPr>
          <a:xfrm>
            <a:off x="698501" y="4409758"/>
            <a:ext cx="5588000" cy="4177665"/>
          </a:xfrm>
          <a:prstGeom prst="rect">
            <a:avLst/>
          </a:prstGeom>
          <a:noFill/>
          <a:ln>
            <a:noFill/>
          </a:ln>
        </p:spPr>
        <p:txBody>
          <a:bodyPr spcFirstLastPara="1" wrap="square" lIns="92431" tIns="92431" rIns="92431" bIns="92431" anchor="t" anchorCtr="0">
            <a:noAutofit/>
          </a:bodyPr>
          <a:lstStyle/>
          <a:p>
            <a:pPr marL="0" indent="0">
              <a:buSzPts val="1400"/>
              <a:buNone/>
            </a:pPr>
            <a:r>
              <a:rPr lang="en-US" dirty="0"/>
              <a:t>Although the same prospective studies looking at the incidence of cardiovascular mortality has not been completed in the HIV population, intermediate monocytes have been implicated in HIV-associated atherosclerosis. Similar monocytes compositions have been identified in the HIV population and the CAD population. </a:t>
            </a:r>
          </a:p>
          <a:p>
            <a:pPr marL="0" indent="0">
              <a:buSzPts val="1400"/>
              <a:buNone/>
            </a:pPr>
            <a:endParaRPr lang="en-US" dirty="0"/>
          </a:p>
          <a:p>
            <a:pPr marL="0" indent="0">
              <a:buSzPts val="1400"/>
              <a:buNone/>
            </a:pPr>
            <a:r>
              <a:rPr lang="en-US" dirty="0"/>
              <a:t>Elevated levels of monocyte activation markers are </a:t>
            </a:r>
            <a:r>
              <a:rPr lang="en-US" dirty="0" err="1"/>
              <a:t>asso</a:t>
            </a:r>
            <a:r>
              <a:rPr lang="en-US" dirty="0"/>
              <a:t> with subclinical </a:t>
            </a:r>
            <a:r>
              <a:rPr lang="en-US" dirty="0" err="1"/>
              <a:t>atherosis</a:t>
            </a:r>
            <a:r>
              <a:rPr lang="en-US" dirty="0"/>
              <a:t> in HIV + and HIV – populations (</a:t>
            </a:r>
            <a:r>
              <a:rPr lang="en-US" dirty="0" err="1"/>
              <a:t>McKibbens</a:t>
            </a:r>
            <a:r>
              <a:rPr lang="en-US" dirty="0"/>
              <a:t> 2015.).</a:t>
            </a:r>
          </a:p>
          <a:p>
            <a:pPr marL="0" indent="0">
              <a:buSzPts val="1400"/>
              <a:buNone/>
            </a:pPr>
            <a:endParaRPr lang="en-US" dirty="0"/>
          </a:p>
          <a:p>
            <a:pPr marL="0" indent="0">
              <a:buSzPts val="1400"/>
              <a:buNone/>
            </a:pPr>
            <a:r>
              <a:rPr lang="en-US" dirty="0"/>
              <a:t>In this study by Baker, the burden of intermediate monocytes predict coronary artery calcium progression in HIV. These graphs represent the flow cytometry collected from participants at baseline. CAC were measured at baseline and at 2 year follow up. Figures A and C represent monocyte populations of those who either did not have CAC or those who had stable burden of CAC at the two time points, and as we can see, the proportion of intermediate monocytes is low at 2-6%. In those who either went on to develop CAC, or progress in their CAC burden, this proportion doubled to 12%.</a:t>
            </a:r>
          </a:p>
          <a:p>
            <a:pPr marL="0" indent="0">
              <a:buSzPts val="1400"/>
              <a:buNone/>
            </a:pPr>
            <a:endParaRPr lang="en-US" dirty="0"/>
          </a:p>
          <a:p>
            <a:pPr marL="0" indent="0">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f134c3859_2_16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5f134c3859_2_169: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r>
              <a:rPr lang="en-US" dirty="0"/>
              <a:t>Given this background, there are major gaps in the literature on the effect of sleep on cardiovascular disease in the HIV population. </a:t>
            </a:r>
          </a:p>
          <a:p>
            <a:pPr marL="0" indent="0">
              <a:buSzPts val="1400"/>
              <a:buNone/>
            </a:pPr>
            <a:endParaRPr lang="en-US" dirty="0"/>
          </a:p>
          <a:p>
            <a:pPr marL="0" indent="0">
              <a:buSzPts val="1400"/>
              <a:buNone/>
            </a:pPr>
            <a:r>
              <a:rPr lang="en-US" dirty="0"/>
              <a:t>1) </a:t>
            </a:r>
            <a:r>
              <a:rPr lang="en-US" sz="1100" dirty="0">
                <a:solidFill>
                  <a:schemeClr val="dk1"/>
                </a:solidFill>
              </a:rPr>
              <a:t>The effect of objectively measured poor sleep </a:t>
            </a:r>
            <a:r>
              <a:rPr lang="en-US" sz="1100" dirty="0"/>
              <a:t>on cardiovascular disease</a:t>
            </a:r>
            <a:r>
              <a:rPr lang="en-US" sz="1100" dirty="0">
                <a:solidFill>
                  <a:schemeClr val="dk1"/>
                </a:solidFill>
              </a:rPr>
              <a:t> in HIV is unknown</a:t>
            </a:r>
          </a:p>
          <a:p>
            <a:pPr marL="0" indent="0">
              <a:buSzPts val="1400"/>
              <a:buNone/>
            </a:pPr>
            <a:r>
              <a:rPr lang="en-US" sz="1100" dirty="0">
                <a:solidFill>
                  <a:schemeClr val="dk1"/>
                </a:solidFill>
              </a:rPr>
              <a:t>2) The effect of chronically poor sleep on monocyte phenotype is unknown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f134c3859_2_32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5f134c3859_2_329:notes"/>
          <p:cNvSpPr txBox="1">
            <a:spLocks noGrp="1"/>
          </p:cNvSpPr>
          <p:nvPr>
            <p:ph type="body" idx="1"/>
          </p:nvPr>
        </p:nvSpPr>
        <p:spPr>
          <a:xfrm>
            <a:off x="688182" y="4415791"/>
            <a:ext cx="5505450" cy="4183380"/>
          </a:xfrm>
          <a:prstGeom prst="rect">
            <a:avLst/>
          </a:prstGeom>
          <a:noFill/>
          <a:ln>
            <a:noFill/>
          </a:ln>
        </p:spPr>
        <p:txBody>
          <a:bodyPr spcFirstLastPara="1" wrap="square" lIns="92431" tIns="92431" rIns="92431" bIns="92431" anchor="t" anchorCtr="0">
            <a:noAutofit/>
          </a:bodyPr>
          <a:lstStyle/>
          <a:p>
            <a:pPr marL="0" indent="0">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14"/>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62" name="Google Shape;62;p14"/>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3" name="Google Shape;63;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grpSp>
        <p:nvGrpSpPr>
          <p:cNvPr id="134" name="Google Shape;134;p25"/>
          <p:cNvGrpSpPr/>
          <p:nvPr/>
        </p:nvGrpSpPr>
        <p:grpSpPr>
          <a:xfrm>
            <a:off x="0" y="3903669"/>
            <a:ext cx="9144000" cy="1239925"/>
            <a:chOff x="0" y="3903669"/>
            <a:chExt cx="9144000" cy="1239925"/>
          </a:xfrm>
        </p:grpSpPr>
        <p:sp>
          <p:nvSpPr>
            <p:cNvPr id="135" name="Google Shape;135;p2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1" name="Google Shape;141;p2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2" name="Google Shape;142;p2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43"/>
        <p:cNvGrpSpPr/>
        <p:nvPr/>
      </p:nvGrpSpPr>
      <p:grpSpPr>
        <a:xfrm>
          <a:off x="0" y="0"/>
          <a:ext cx="0" cy="0"/>
          <a:chOff x="0" y="0"/>
          <a:chExt cx="0" cy="0"/>
        </a:xfrm>
      </p:grpSpPr>
      <p:grpSp>
        <p:nvGrpSpPr>
          <p:cNvPr id="144" name="Google Shape;144;p26"/>
          <p:cNvGrpSpPr/>
          <p:nvPr/>
        </p:nvGrpSpPr>
        <p:grpSpPr>
          <a:xfrm>
            <a:off x="6098378" y="5"/>
            <a:ext cx="3045625" cy="2030570"/>
            <a:chOff x="6098378" y="5"/>
            <a:chExt cx="3045625" cy="2030570"/>
          </a:xfrm>
        </p:grpSpPr>
        <p:sp>
          <p:nvSpPr>
            <p:cNvPr id="145" name="Google Shape;145;p2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p26"/>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51" name="Google Shape;151;p26"/>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52" name="Google Shape;152;p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53"/>
        <p:cNvGrpSpPr/>
        <p:nvPr/>
      </p:nvGrpSpPr>
      <p:grpSpPr>
        <a:xfrm>
          <a:off x="0" y="0"/>
          <a:ext cx="0" cy="0"/>
          <a:chOff x="0" y="0"/>
          <a:chExt cx="0" cy="0"/>
        </a:xfrm>
      </p:grpSpPr>
      <p:grpSp>
        <p:nvGrpSpPr>
          <p:cNvPr id="154" name="Google Shape;154;p27"/>
          <p:cNvGrpSpPr/>
          <p:nvPr/>
        </p:nvGrpSpPr>
        <p:grpSpPr>
          <a:xfrm>
            <a:off x="6098378" y="5"/>
            <a:ext cx="3045625" cy="2030570"/>
            <a:chOff x="6098378" y="5"/>
            <a:chExt cx="3045625" cy="2030570"/>
          </a:xfrm>
        </p:grpSpPr>
        <p:sp>
          <p:nvSpPr>
            <p:cNvPr id="155" name="Google Shape;155;p27"/>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7"/>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7"/>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7"/>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7"/>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 name="Google Shape;160;p27"/>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61" name="Google Shape;161;p2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9" name="Google Shape;169;p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2" name="Google Shape;172;p30"/>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3" name="Google Shape;173;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4"/>
        <p:cNvGrpSpPr/>
        <p:nvPr/>
      </p:nvGrpSpPr>
      <p:grpSpPr>
        <a:xfrm>
          <a:off x="0" y="0"/>
          <a:ext cx="0" cy="0"/>
          <a:chOff x="0" y="0"/>
          <a:chExt cx="0" cy="0"/>
        </a:xfrm>
      </p:grpSpPr>
      <p:sp>
        <p:nvSpPr>
          <p:cNvPr id="175" name="Google Shape;175;p3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6" name="Google Shape;176;p3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77" name="Google Shape;177;p31"/>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8" name="Google Shape;178;p31"/>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9" name="Google Shape;179;p3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80" name="Google Shape;180;p3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p3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83" name="Google Shape;183;p3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84"/>
        <p:cNvGrpSpPr/>
        <p:nvPr/>
      </p:nvGrpSpPr>
      <p:grpSpPr>
        <a:xfrm>
          <a:off x="0" y="0"/>
          <a:ext cx="0" cy="0"/>
          <a:chOff x="0" y="0"/>
          <a:chExt cx="0" cy="0"/>
        </a:xfrm>
      </p:grpSpPr>
      <p:grpSp>
        <p:nvGrpSpPr>
          <p:cNvPr id="185" name="Google Shape;185;p33"/>
          <p:cNvGrpSpPr/>
          <p:nvPr/>
        </p:nvGrpSpPr>
        <p:grpSpPr>
          <a:xfrm>
            <a:off x="6098378" y="5"/>
            <a:ext cx="3045625" cy="2030570"/>
            <a:chOff x="6098378" y="5"/>
            <a:chExt cx="3045625" cy="2030570"/>
          </a:xfrm>
        </p:grpSpPr>
        <p:sp>
          <p:nvSpPr>
            <p:cNvPr id="186" name="Google Shape;186;p3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 name="Google Shape;191;p33"/>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92" name="Google Shape;192;p33"/>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1600"/>
              </a:spcBef>
              <a:spcAft>
                <a:spcPts val="0"/>
              </a:spcAft>
              <a:buClr>
                <a:schemeClr val="lt1"/>
              </a:buClr>
              <a:buSzPts val="1400"/>
              <a:buChar char="○"/>
              <a:defRPr>
                <a:solidFill>
                  <a:schemeClr val="lt1"/>
                </a:solidFill>
              </a:defRPr>
            </a:lvl2pPr>
            <a:lvl3pPr marL="1371600" lvl="2" indent="-317500" algn="ctr">
              <a:lnSpc>
                <a:spcPct val="115000"/>
              </a:lnSpc>
              <a:spcBef>
                <a:spcPts val="1600"/>
              </a:spcBef>
              <a:spcAft>
                <a:spcPts val="0"/>
              </a:spcAft>
              <a:buClr>
                <a:schemeClr val="lt1"/>
              </a:buClr>
              <a:buSzPts val="1400"/>
              <a:buChar char="■"/>
              <a:defRPr>
                <a:solidFill>
                  <a:schemeClr val="lt1"/>
                </a:solidFill>
              </a:defRPr>
            </a:lvl3pPr>
            <a:lvl4pPr marL="1828800" lvl="3" indent="-317500" algn="ctr">
              <a:lnSpc>
                <a:spcPct val="115000"/>
              </a:lnSpc>
              <a:spcBef>
                <a:spcPts val="1600"/>
              </a:spcBef>
              <a:spcAft>
                <a:spcPts val="0"/>
              </a:spcAft>
              <a:buClr>
                <a:schemeClr val="lt1"/>
              </a:buClr>
              <a:buSzPts val="1400"/>
              <a:buChar char="●"/>
              <a:defRPr>
                <a:solidFill>
                  <a:schemeClr val="lt1"/>
                </a:solidFill>
              </a:defRPr>
            </a:lvl4pPr>
            <a:lvl5pPr marL="2286000" lvl="4" indent="-317500" algn="ctr">
              <a:lnSpc>
                <a:spcPct val="115000"/>
              </a:lnSpc>
              <a:spcBef>
                <a:spcPts val="1600"/>
              </a:spcBef>
              <a:spcAft>
                <a:spcPts val="0"/>
              </a:spcAft>
              <a:buClr>
                <a:schemeClr val="lt1"/>
              </a:buClr>
              <a:buSzPts val="1400"/>
              <a:buChar char="○"/>
              <a:defRPr>
                <a:solidFill>
                  <a:schemeClr val="lt1"/>
                </a:solidFill>
              </a:defRPr>
            </a:lvl5pPr>
            <a:lvl6pPr marL="2743200" lvl="5" indent="-317500" algn="ctr">
              <a:lnSpc>
                <a:spcPct val="115000"/>
              </a:lnSpc>
              <a:spcBef>
                <a:spcPts val="1600"/>
              </a:spcBef>
              <a:spcAft>
                <a:spcPts val="0"/>
              </a:spcAft>
              <a:buClr>
                <a:schemeClr val="lt1"/>
              </a:buClr>
              <a:buSzPts val="1400"/>
              <a:buChar char="■"/>
              <a:defRPr>
                <a:solidFill>
                  <a:schemeClr val="lt1"/>
                </a:solidFill>
              </a:defRPr>
            </a:lvl6pPr>
            <a:lvl7pPr marL="3200400" lvl="6" indent="-317500" algn="ctr">
              <a:lnSpc>
                <a:spcPct val="115000"/>
              </a:lnSpc>
              <a:spcBef>
                <a:spcPts val="1600"/>
              </a:spcBef>
              <a:spcAft>
                <a:spcPts val="0"/>
              </a:spcAft>
              <a:buClr>
                <a:schemeClr val="lt1"/>
              </a:buClr>
              <a:buSzPts val="1400"/>
              <a:buChar char="●"/>
              <a:defRPr>
                <a:solidFill>
                  <a:schemeClr val="lt1"/>
                </a:solidFill>
              </a:defRPr>
            </a:lvl7pPr>
            <a:lvl8pPr marL="3657600" lvl="7" indent="-317500" algn="ctr">
              <a:lnSpc>
                <a:spcPct val="115000"/>
              </a:lnSpc>
              <a:spcBef>
                <a:spcPts val="1600"/>
              </a:spcBef>
              <a:spcAft>
                <a:spcPts val="0"/>
              </a:spcAft>
              <a:buClr>
                <a:schemeClr val="lt1"/>
              </a:buClr>
              <a:buSzPts val="1400"/>
              <a:buChar char="○"/>
              <a:defRPr>
                <a:solidFill>
                  <a:schemeClr val="lt1"/>
                </a:solidFill>
              </a:defRPr>
            </a:lvl8pPr>
            <a:lvl9pPr marL="4114800" lvl="8" indent="-317500" algn="ctr">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93" name="Google Shape;193;p3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grpSp>
        <p:nvGrpSpPr>
          <p:cNvPr id="65" name="Google Shape;65;p15"/>
          <p:cNvGrpSpPr/>
          <p:nvPr/>
        </p:nvGrpSpPr>
        <p:grpSpPr>
          <a:xfrm>
            <a:off x="0" y="3903669"/>
            <a:ext cx="9144000" cy="1239925"/>
            <a:chOff x="0" y="3903669"/>
            <a:chExt cx="9144000" cy="1239925"/>
          </a:xfrm>
        </p:grpSpPr>
        <p:sp>
          <p:nvSpPr>
            <p:cNvPr id="66" name="Google Shape;66;p15"/>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5"/>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5"/>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5"/>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2" name="Google Shape;72;p1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3" name="Google Shape;73;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6" name="Google Shape;76;p16"/>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7" name="Google Shape;77;p16"/>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8" name="Google Shape;78;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9"/>
        <p:cNvGrpSpPr/>
        <p:nvPr/>
      </p:nvGrpSpPr>
      <p:grpSpPr>
        <a:xfrm>
          <a:off x="0" y="0"/>
          <a:ext cx="0" cy="0"/>
          <a:chOff x="0" y="0"/>
          <a:chExt cx="0" cy="0"/>
        </a:xfrm>
      </p:grpSpPr>
      <p:grpSp>
        <p:nvGrpSpPr>
          <p:cNvPr id="80" name="Google Shape;80;p17"/>
          <p:cNvGrpSpPr/>
          <p:nvPr/>
        </p:nvGrpSpPr>
        <p:grpSpPr>
          <a:xfrm>
            <a:off x="6098378" y="5"/>
            <a:ext cx="3045625" cy="2030570"/>
            <a:chOff x="6098378" y="5"/>
            <a:chExt cx="3045625" cy="2030570"/>
          </a:xfrm>
        </p:grpSpPr>
        <p:sp>
          <p:nvSpPr>
            <p:cNvPr id="81" name="Google Shape;81;p1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17"/>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87" name="Google Shape;87;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88"/>
        <p:cNvGrpSpPr/>
        <p:nvPr/>
      </p:nvGrpSpPr>
      <p:grpSpPr>
        <a:xfrm>
          <a:off x="0" y="0"/>
          <a:ext cx="0" cy="0"/>
          <a:chOff x="0" y="0"/>
          <a:chExt cx="0" cy="0"/>
        </a:xfrm>
      </p:grpSpPr>
      <p:grpSp>
        <p:nvGrpSpPr>
          <p:cNvPr id="89" name="Google Shape;89;p18"/>
          <p:cNvGrpSpPr/>
          <p:nvPr/>
        </p:nvGrpSpPr>
        <p:grpSpPr>
          <a:xfrm>
            <a:off x="6098378" y="5"/>
            <a:ext cx="3045625" cy="2030570"/>
            <a:chOff x="6098378" y="5"/>
            <a:chExt cx="3045625" cy="2030570"/>
          </a:xfrm>
        </p:grpSpPr>
        <p:sp>
          <p:nvSpPr>
            <p:cNvPr id="90" name="Google Shape;90;p1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1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96" name="Google Shape;96;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9" name="Google Shape;99;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2" name="Google Shape;102;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3" name="Google Shape;103;p2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4" name="Google Shape;104;p20"/>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 name="Google Shape;105;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06" name="Google Shape;106;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09" name="Google Shape;109;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10"/>
        <p:cNvGrpSpPr/>
        <p:nvPr/>
      </p:nvGrpSpPr>
      <p:grpSpPr>
        <a:xfrm>
          <a:off x="0" y="0"/>
          <a:ext cx="0" cy="0"/>
          <a:chOff x="0" y="0"/>
          <a:chExt cx="0" cy="0"/>
        </a:xfrm>
      </p:grpSpPr>
      <p:grpSp>
        <p:nvGrpSpPr>
          <p:cNvPr id="111" name="Google Shape;111;p22"/>
          <p:cNvGrpSpPr/>
          <p:nvPr/>
        </p:nvGrpSpPr>
        <p:grpSpPr>
          <a:xfrm>
            <a:off x="6098378" y="5"/>
            <a:ext cx="3045625" cy="2030570"/>
            <a:chOff x="6098378" y="5"/>
            <a:chExt cx="3045625" cy="2030570"/>
          </a:xfrm>
        </p:grpSpPr>
        <p:sp>
          <p:nvSpPr>
            <p:cNvPr id="112" name="Google Shape;112;p2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Google Shape;117;p22"/>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18" name="Google Shape;118;p22"/>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1600"/>
              </a:spcBef>
              <a:spcAft>
                <a:spcPts val="0"/>
              </a:spcAft>
              <a:buClr>
                <a:schemeClr val="lt1"/>
              </a:buClr>
              <a:buSzPts val="1400"/>
              <a:buChar char="○"/>
              <a:defRPr>
                <a:solidFill>
                  <a:schemeClr val="lt1"/>
                </a:solidFill>
              </a:defRPr>
            </a:lvl2pPr>
            <a:lvl3pPr marL="1371600" lvl="2" indent="-317500" algn="ctr">
              <a:lnSpc>
                <a:spcPct val="115000"/>
              </a:lnSpc>
              <a:spcBef>
                <a:spcPts val="1600"/>
              </a:spcBef>
              <a:spcAft>
                <a:spcPts val="0"/>
              </a:spcAft>
              <a:buClr>
                <a:schemeClr val="lt1"/>
              </a:buClr>
              <a:buSzPts val="1400"/>
              <a:buChar char="■"/>
              <a:defRPr>
                <a:solidFill>
                  <a:schemeClr val="lt1"/>
                </a:solidFill>
              </a:defRPr>
            </a:lvl3pPr>
            <a:lvl4pPr marL="1828800" lvl="3" indent="-317500" algn="ctr">
              <a:lnSpc>
                <a:spcPct val="115000"/>
              </a:lnSpc>
              <a:spcBef>
                <a:spcPts val="1600"/>
              </a:spcBef>
              <a:spcAft>
                <a:spcPts val="0"/>
              </a:spcAft>
              <a:buClr>
                <a:schemeClr val="lt1"/>
              </a:buClr>
              <a:buSzPts val="1400"/>
              <a:buChar char="●"/>
              <a:defRPr>
                <a:solidFill>
                  <a:schemeClr val="lt1"/>
                </a:solidFill>
              </a:defRPr>
            </a:lvl4pPr>
            <a:lvl5pPr marL="2286000" lvl="4" indent="-317500" algn="ctr">
              <a:lnSpc>
                <a:spcPct val="115000"/>
              </a:lnSpc>
              <a:spcBef>
                <a:spcPts val="1600"/>
              </a:spcBef>
              <a:spcAft>
                <a:spcPts val="0"/>
              </a:spcAft>
              <a:buClr>
                <a:schemeClr val="lt1"/>
              </a:buClr>
              <a:buSzPts val="1400"/>
              <a:buChar char="○"/>
              <a:defRPr>
                <a:solidFill>
                  <a:schemeClr val="lt1"/>
                </a:solidFill>
              </a:defRPr>
            </a:lvl5pPr>
            <a:lvl6pPr marL="2743200" lvl="5" indent="-317500" algn="ctr">
              <a:lnSpc>
                <a:spcPct val="115000"/>
              </a:lnSpc>
              <a:spcBef>
                <a:spcPts val="1600"/>
              </a:spcBef>
              <a:spcAft>
                <a:spcPts val="0"/>
              </a:spcAft>
              <a:buClr>
                <a:schemeClr val="lt1"/>
              </a:buClr>
              <a:buSzPts val="1400"/>
              <a:buChar char="■"/>
              <a:defRPr>
                <a:solidFill>
                  <a:schemeClr val="lt1"/>
                </a:solidFill>
              </a:defRPr>
            </a:lvl6pPr>
            <a:lvl7pPr marL="3200400" lvl="6" indent="-317500" algn="ctr">
              <a:lnSpc>
                <a:spcPct val="115000"/>
              </a:lnSpc>
              <a:spcBef>
                <a:spcPts val="1600"/>
              </a:spcBef>
              <a:spcAft>
                <a:spcPts val="0"/>
              </a:spcAft>
              <a:buClr>
                <a:schemeClr val="lt1"/>
              </a:buClr>
              <a:buSzPts val="1400"/>
              <a:buChar char="●"/>
              <a:defRPr>
                <a:solidFill>
                  <a:schemeClr val="lt1"/>
                </a:solidFill>
              </a:defRPr>
            </a:lvl7pPr>
            <a:lvl8pPr marL="3657600" lvl="7" indent="-317500" algn="ctr">
              <a:lnSpc>
                <a:spcPct val="115000"/>
              </a:lnSpc>
              <a:spcBef>
                <a:spcPts val="1600"/>
              </a:spcBef>
              <a:spcAft>
                <a:spcPts val="0"/>
              </a:spcAft>
              <a:buClr>
                <a:schemeClr val="lt1"/>
              </a:buClr>
              <a:buSzPts val="1400"/>
              <a:buChar char="○"/>
              <a:defRPr>
                <a:solidFill>
                  <a:schemeClr val="lt1"/>
                </a:solidFill>
              </a:defRPr>
            </a:lvl8pPr>
            <a:lvl9pPr marL="4114800" lvl="8" indent="-317500" algn="ctr">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19" name="Google Shape;119;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22" name="Google Shape;122;p2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123" name="Google Shape;123;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ubmed/32249922/"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ctrTitle"/>
          </p:nvPr>
        </p:nvSpPr>
        <p:spPr>
          <a:xfrm>
            <a:off x="248899" y="1786376"/>
            <a:ext cx="8222100" cy="838800"/>
          </a:xfrm>
          <a:prstGeom prst="rect">
            <a:avLst/>
          </a:prstGeom>
          <a:noFill/>
          <a:ln>
            <a:noFill/>
          </a:ln>
        </p:spPr>
        <p:txBody>
          <a:bodyPr spcFirstLastPara="1" wrap="square" lIns="91425" tIns="91425" rIns="91425" bIns="91425" anchor="b" anchorCtr="0">
            <a:noAutofit/>
          </a:bodyPr>
          <a:lstStyle/>
          <a:p>
            <a:pPr lvl="0"/>
            <a:r>
              <a:rPr lang="en-US" sz="3600" dirty="0"/>
              <a:t>Understanding the association of </a:t>
            </a:r>
            <a:br>
              <a:rPr lang="en-US" sz="3600" dirty="0"/>
            </a:br>
            <a:r>
              <a:rPr lang="en-US" sz="3600" dirty="0"/>
              <a:t>sleep on inflammation and monocyte phenotype in HIV infection</a:t>
            </a:r>
            <a:endParaRPr sz="3600" b="1" dirty="0"/>
          </a:p>
        </p:txBody>
      </p:sp>
      <p:sp>
        <p:nvSpPr>
          <p:cNvPr id="199" name="Google Shape;199;p34"/>
          <p:cNvSpPr txBox="1">
            <a:spLocks noGrp="1"/>
          </p:cNvSpPr>
          <p:nvPr>
            <p:ph type="subTitle" idx="1"/>
          </p:nvPr>
        </p:nvSpPr>
        <p:spPr>
          <a:xfrm>
            <a:off x="390525" y="3237068"/>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dirty="0"/>
              <a:t>Priya V. Borker, MD </a:t>
            </a:r>
            <a:endParaRPr dirty="0"/>
          </a:p>
          <a:p>
            <a:pPr marL="0" lvl="0" indent="0" algn="l" rtl="0">
              <a:lnSpc>
                <a:spcPct val="100000"/>
              </a:lnSpc>
              <a:spcBef>
                <a:spcPts val="0"/>
              </a:spcBef>
              <a:spcAft>
                <a:spcPts val="0"/>
              </a:spcAft>
              <a:buSzPts val="2100"/>
              <a:buNone/>
            </a:pPr>
            <a:endParaRPr lang="en" dirty="0"/>
          </a:p>
          <a:p>
            <a:pPr marL="0" lvl="0" indent="0"/>
            <a:r>
              <a:rPr lang="en" dirty="0"/>
              <a:t>Mentor: Sanjay R. </a:t>
            </a:r>
            <a:r>
              <a:rPr lang="en-US" dirty="0"/>
              <a:t>Patel, MD</a:t>
            </a:r>
          </a:p>
          <a:p>
            <a:pPr marL="0" lvl="0" indent="0"/>
            <a:r>
              <a:rPr lang="en-US" dirty="0"/>
              <a:t>Institution: University of Pittsburgh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222;p37">
            <a:extLst>
              <a:ext uri="{FF2B5EF4-FFF2-40B4-BE49-F238E27FC236}">
                <a16:creationId xmlns:a16="http://schemas.microsoft.com/office/drawing/2014/main" id="{4F9CA3C1-6298-497D-9739-7FD89EBA7D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Study Design</a:t>
            </a:r>
            <a:endParaRPr sz="2800" dirty="0">
              <a:solidFill>
                <a:schemeClr val="dk1"/>
              </a:solidFill>
            </a:endParaRPr>
          </a:p>
        </p:txBody>
      </p:sp>
      <p:sp>
        <p:nvSpPr>
          <p:cNvPr id="9" name="Rectangle 8">
            <a:extLst>
              <a:ext uri="{FF2B5EF4-FFF2-40B4-BE49-F238E27FC236}">
                <a16:creationId xmlns:a16="http://schemas.microsoft.com/office/drawing/2014/main" id="{82C624C1-A994-47EA-80AE-C75A6BB34D7C}"/>
              </a:ext>
            </a:extLst>
          </p:cNvPr>
          <p:cNvSpPr/>
          <p:nvPr/>
        </p:nvSpPr>
        <p:spPr>
          <a:xfrm>
            <a:off x="4034230" y="434710"/>
            <a:ext cx="4767002" cy="2959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1360771-8616-45EC-B8E0-6AB7069F0042}"/>
              </a:ext>
            </a:extLst>
          </p:cNvPr>
          <p:cNvPicPr>
            <a:picLocks noChangeAspect="1"/>
          </p:cNvPicPr>
          <p:nvPr/>
        </p:nvPicPr>
        <p:blipFill rotWithShape="1">
          <a:blip r:embed="rId3"/>
          <a:srcRect r="41770"/>
          <a:stretch/>
        </p:blipFill>
        <p:spPr>
          <a:xfrm>
            <a:off x="117708" y="-282233"/>
            <a:ext cx="4881085" cy="5867735"/>
          </a:xfrm>
          <a:prstGeom prst="rect">
            <a:avLst/>
          </a:prstGeom>
        </p:spPr>
      </p:pic>
      <p:sp>
        <p:nvSpPr>
          <p:cNvPr id="10" name="Google Shape;465;p57">
            <a:extLst>
              <a:ext uri="{FF2B5EF4-FFF2-40B4-BE49-F238E27FC236}">
                <a16:creationId xmlns:a16="http://schemas.microsoft.com/office/drawing/2014/main" id="{F8E92F70-A960-4902-8845-960178E4A7D6}"/>
              </a:ext>
            </a:extLst>
          </p:cNvPr>
          <p:cNvSpPr txBox="1">
            <a:spLocks/>
          </p:cNvSpPr>
          <p:nvPr/>
        </p:nvSpPr>
        <p:spPr>
          <a:xfrm>
            <a:off x="5063026" y="222672"/>
            <a:ext cx="2920648" cy="970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115000"/>
              </a:lnSpc>
              <a:buSzPts val="1800"/>
            </a:pPr>
            <a:r>
              <a:rPr lang="en-US" sz="2000" b="1" dirty="0">
                <a:solidFill>
                  <a:schemeClr val="bg2"/>
                </a:solidFill>
              </a:rPr>
              <a:t>Inclusion Criteria: </a:t>
            </a:r>
          </a:p>
          <a:p>
            <a:pPr marL="114300">
              <a:lnSpc>
                <a:spcPct val="115000"/>
              </a:lnSpc>
              <a:buSzPts val="1800"/>
            </a:pPr>
            <a:br>
              <a:rPr lang="en-US" sz="2000" b="1" dirty="0">
                <a:solidFill>
                  <a:schemeClr val="bg2"/>
                </a:solidFill>
              </a:rPr>
            </a:br>
            <a:endParaRPr lang="en-US" sz="2000" dirty="0">
              <a:solidFill>
                <a:schemeClr val="bg2"/>
              </a:solidFill>
            </a:endParaRPr>
          </a:p>
        </p:txBody>
      </p:sp>
      <p:sp>
        <p:nvSpPr>
          <p:cNvPr id="11" name="Google Shape;237;p38">
            <a:extLst>
              <a:ext uri="{FF2B5EF4-FFF2-40B4-BE49-F238E27FC236}">
                <a16:creationId xmlns:a16="http://schemas.microsoft.com/office/drawing/2014/main" id="{E2A4E7C6-B288-4301-B376-4C16BEDB762B}"/>
              </a:ext>
            </a:extLst>
          </p:cNvPr>
          <p:cNvSpPr txBox="1"/>
          <p:nvPr/>
        </p:nvSpPr>
        <p:spPr>
          <a:xfrm>
            <a:off x="5518211" y="592439"/>
            <a:ext cx="2751147" cy="2048708"/>
          </a:xfrm>
          <a:prstGeom prst="rect">
            <a:avLst/>
          </a:prstGeom>
          <a:noFill/>
          <a:ln>
            <a:noFill/>
          </a:ln>
        </p:spPr>
        <p:txBody>
          <a:bodyPr spcFirstLastPara="1" wrap="square" lIns="91425" tIns="91425" rIns="91425" bIns="91425" anchor="t" anchorCtr="0">
            <a:noAutofit/>
          </a:bodyPr>
          <a:lstStyle/>
          <a:p>
            <a:pPr marL="285750" marR="0" lvl="0" indent="-273050" algn="l" rtl="0">
              <a:lnSpc>
                <a:spcPct val="150000"/>
              </a:lnSpc>
              <a:spcBef>
                <a:spcPts val="0"/>
              </a:spcBef>
              <a:spcAft>
                <a:spcPts val="0"/>
              </a:spcAft>
              <a:buClr>
                <a:schemeClr val="dk2"/>
              </a:buClr>
              <a:buSzPts val="1600"/>
              <a:buFont typeface="Arial"/>
              <a:buChar char="●"/>
            </a:pPr>
            <a:r>
              <a:rPr lang="en-US" sz="1600" dirty="0">
                <a:highlight>
                  <a:srgbClr val="FFFFFF"/>
                </a:highlight>
              </a:rPr>
              <a:t>Age: 18 - 75</a:t>
            </a:r>
          </a:p>
          <a:p>
            <a:pPr marL="285750" marR="0" lvl="0" indent="-273050" algn="l" rtl="0">
              <a:lnSpc>
                <a:spcPct val="150000"/>
              </a:lnSpc>
              <a:spcBef>
                <a:spcPts val="0"/>
              </a:spcBef>
              <a:spcAft>
                <a:spcPts val="0"/>
              </a:spcAft>
              <a:buClr>
                <a:schemeClr val="dk2"/>
              </a:buClr>
              <a:buSzPts val="1600"/>
              <a:buFont typeface="Arial"/>
              <a:buChar char="●"/>
            </a:pPr>
            <a:r>
              <a:rPr lang="en-US" sz="1600" b="0" i="0" u="none" strike="noStrike" cap="none" dirty="0">
                <a:solidFill>
                  <a:srgbClr val="000000"/>
                </a:solidFill>
                <a:highlight>
                  <a:srgbClr val="FFFFFF"/>
                </a:highlight>
                <a:latin typeface="Arial"/>
                <a:ea typeface="Arial"/>
                <a:cs typeface="Arial"/>
                <a:sym typeface="Arial"/>
              </a:rPr>
              <a:t>HIV +</a:t>
            </a:r>
            <a:endParaRPr sz="16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Roboto"/>
              <a:buNone/>
            </a:pPr>
            <a:endParaRPr sz="1600" b="0" i="0" u="none" strike="noStrike" cap="none" dirty="0">
              <a:solidFill>
                <a:srgbClr val="222222"/>
              </a:solidFill>
              <a:latin typeface="Arial"/>
              <a:ea typeface="Arial"/>
              <a:cs typeface="Arial"/>
              <a:sym typeface="Arial"/>
            </a:endParaRPr>
          </a:p>
        </p:txBody>
      </p:sp>
      <p:sp>
        <p:nvSpPr>
          <p:cNvPr id="2" name="Rectangle 1">
            <a:extLst>
              <a:ext uri="{FF2B5EF4-FFF2-40B4-BE49-F238E27FC236}">
                <a16:creationId xmlns:a16="http://schemas.microsoft.com/office/drawing/2014/main" id="{D7579873-E79F-4460-92F2-3477B231D05A}"/>
              </a:ext>
            </a:extLst>
          </p:cNvPr>
          <p:cNvSpPr/>
          <p:nvPr/>
        </p:nvSpPr>
        <p:spPr>
          <a:xfrm>
            <a:off x="5720883" y="1395580"/>
            <a:ext cx="2548475" cy="1154675"/>
          </a:xfrm>
          <a:prstGeom prst="rect">
            <a:avLst/>
          </a:prstGeom>
        </p:spPr>
        <p:txBody>
          <a:bodyPr wrap="square">
            <a:spAutoFit/>
          </a:bodyPr>
          <a:lstStyle/>
          <a:p>
            <a:pPr marL="298450" lvl="1" indent="-285750">
              <a:lnSpc>
                <a:spcPct val="150000"/>
              </a:lnSpc>
              <a:buClr>
                <a:schemeClr val="dk2"/>
              </a:buClr>
              <a:buSzPts val="1600"/>
              <a:buFont typeface="Arial" panose="020B0604020202020204" pitchFamily="34" charset="0"/>
              <a:buChar char="•"/>
            </a:pPr>
            <a:r>
              <a:rPr lang="en-US" sz="1600" dirty="0">
                <a:highlight>
                  <a:srgbClr val="FFFFFF"/>
                </a:highlight>
              </a:rPr>
              <a:t>Virally suppressed</a:t>
            </a:r>
          </a:p>
          <a:p>
            <a:pPr marL="298450" lvl="1" indent="-285750">
              <a:lnSpc>
                <a:spcPct val="150000"/>
              </a:lnSpc>
              <a:buClr>
                <a:schemeClr val="dk2"/>
              </a:buClr>
              <a:buSzPts val="1600"/>
              <a:buFont typeface="Arial" panose="020B0604020202020204" pitchFamily="34" charset="0"/>
              <a:buChar char="•"/>
            </a:pPr>
            <a:r>
              <a:rPr lang="en-US" sz="1600" dirty="0">
                <a:highlight>
                  <a:srgbClr val="FFFFFF"/>
                </a:highlight>
              </a:rPr>
              <a:t>On ART &gt; 48 weeks</a:t>
            </a:r>
          </a:p>
          <a:p>
            <a:pPr marL="298450" lvl="0" indent="-285750">
              <a:lnSpc>
                <a:spcPct val="150000"/>
              </a:lnSpc>
              <a:buClr>
                <a:schemeClr val="dk2"/>
              </a:buClr>
              <a:buSzPts val="1600"/>
              <a:buFont typeface="Arial" panose="020B0604020202020204" pitchFamily="34" charset="0"/>
              <a:buChar char="•"/>
            </a:pPr>
            <a:r>
              <a:rPr lang="en-US" sz="1600" dirty="0">
                <a:highlight>
                  <a:srgbClr val="FFFFFF"/>
                </a:highlight>
              </a:rPr>
              <a:t>CD4 count &gt;200</a:t>
            </a:r>
          </a:p>
        </p:txBody>
      </p:sp>
      <p:sp>
        <p:nvSpPr>
          <p:cNvPr id="15" name="Google Shape;465;p57">
            <a:extLst>
              <a:ext uri="{FF2B5EF4-FFF2-40B4-BE49-F238E27FC236}">
                <a16:creationId xmlns:a16="http://schemas.microsoft.com/office/drawing/2014/main" id="{100078FD-9CE3-40DC-AE3A-EDE7E7F963D0}"/>
              </a:ext>
            </a:extLst>
          </p:cNvPr>
          <p:cNvSpPr txBox="1">
            <a:spLocks/>
          </p:cNvSpPr>
          <p:nvPr/>
        </p:nvSpPr>
        <p:spPr>
          <a:xfrm>
            <a:off x="5069665" y="2892992"/>
            <a:ext cx="2920648" cy="333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nSpc>
                <a:spcPct val="115000"/>
              </a:lnSpc>
              <a:buSzPts val="1800"/>
            </a:pPr>
            <a:r>
              <a:rPr lang="en-US" sz="2000" b="1" dirty="0">
                <a:solidFill>
                  <a:schemeClr val="bg2"/>
                </a:solidFill>
              </a:rPr>
              <a:t>Sleep Exposures: </a:t>
            </a:r>
          </a:p>
          <a:p>
            <a:pPr marL="114300">
              <a:lnSpc>
                <a:spcPct val="115000"/>
              </a:lnSpc>
              <a:buSzPts val="1800"/>
            </a:pPr>
            <a:br>
              <a:rPr lang="en-US" sz="2000" b="1" dirty="0">
                <a:solidFill>
                  <a:schemeClr val="bg2"/>
                </a:solidFill>
              </a:rPr>
            </a:br>
            <a:endParaRPr lang="en-US" sz="2000" dirty="0">
              <a:solidFill>
                <a:schemeClr val="bg2"/>
              </a:solidFill>
            </a:endParaRPr>
          </a:p>
        </p:txBody>
      </p:sp>
      <p:sp>
        <p:nvSpPr>
          <p:cNvPr id="16" name="Google Shape;237;p38">
            <a:extLst>
              <a:ext uri="{FF2B5EF4-FFF2-40B4-BE49-F238E27FC236}">
                <a16:creationId xmlns:a16="http://schemas.microsoft.com/office/drawing/2014/main" id="{2FD2F60F-11DA-412F-A0E9-10572BC403DA}"/>
              </a:ext>
            </a:extLst>
          </p:cNvPr>
          <p:cNvSpPr txBox="1"/>
          <p:nvPr/>
        </p:nvSpPr>
        <p:spPr>
          <a:xfrm>
            <a:off x="5524850" y="3267178"/>
            <a:ext cx="3504058" cy="2048708"/>
          </a:xfrm>
          <a:prstGeom prst="rect">
            <a:avLst/>
          </a:prstGeom>
          <a:noFill/>
          <a:ln>
            <a:noFill/>
          </a:ln>
        </p:spPr>
        <p:txBody>
          <a:bodyPr spcFirstLastPara="1" wrap="square" lIns="91425" tIns="91425" rIns="91425" bIns="91425" anchor="t" anchorCtr="0">
            <a:noAutofit/>
          </a:bodyPr>
          <a:lstStyle/>
          <a:p>
            <a:pPr marL="285750" lvl="0" indent="-273050">
              <a:lnSpc>
                <a:spcPct val="150000"/>
              </a:lnSpc>
              <a:buClr>
                <a:schemeClr val="dk2"/>
              </a:buClr>
              <a:buSzPts val="1600"/>
              <a:buFont typeface="Arial"/>
              <a:buChar char="●"/>
            </a:pPr>
            <a:r>
              <a:rPr lang="en-US" sz="1600" dirty="0">
                <a:highlight>
                  <a:srgbClr val="FFFFFF"/>
                </a:highlight>
              </a:rPr>
              <a:t>AHI4% (</a:t>
            </a:r>
            <a:r>
              <a:rPr lang="en-US" sz="1600" dirty="0" err="1">
                <a:highlight>
                  <a:srgbClr val="FFFFFF"/>
                </a:highlight>
              </a:rPr>
              <a:t>WatchPat</a:t>
            </a:r>
            <a:r>
              <a:rPr lang="en-US" sz="1600" dirty="0">
                <a:highlight>
                  <a:srgbClr val="FFFFFF"/>
                </a:highlight>
              </a:rPr>
              <a:t>)</a:t>
            </a:r>
          </a:p>
          <a:p>
            <a:pPr marL="285750" indent="-273050">
              <a:lnSpc>
                <a:spcPct val="150000"/>
              </a:lnSpc>
              <a:buClr>
                <a:schemeClr val="dk2"/>
              </a:buClr>
              <a:buSzPts val="1600"/>
              <a:buFont typeface="Arial"/>
              <a:buChar char="●"/>
            </a:pPr>
            <a:r>
              <a:rPr lang="en-US" sz="1600" dirty="0">
                <a:highlight>
                  <a:srgbClr val="FFFFFF"/>
                </a:highlight>
              </a:rPr>
              <a:t>Mean nightly sleep duration</a:t>
            </a:r>
          </a:p>
          <a:p>
            <a:pPr marL="285750" indent="-273050">
              <a:lnSpc>
                <a:spcPct val="150000"/>
              </a:lnSpc>
              <a:buClr>
                <a:schemeClr val="dk2"/>
              </a:buClr>
              <a:buSzPts val="1600"/>
              <a:buFont typeface="Arial"/>
              <a:buChar char="●"/>
            </a:pPr>
            <a:r>
              <a:rPr lang="en-US" sz="1600" dirty="0">
                <a:highlight>
                  <a:srgbClr val="FFFFFF"/>
                </a:highlight>
              </a:rPr>
              <a:t>Mean nightly sleep efficiency </a:t>
            </a:r>
            <a:r>
              <a:rPr lang="en-US" sz="1600" b="0" i="0" u="none" strike="noStrike" cap="none" dirty="0">
                <a:solidFill>
                  <a:srgbClr val="000000"/>
                </a:solidFill>
                <a:highlight>
                  <a:srgbClr val="FFFFFF"/>
                </a:highlight>
                <a:latin typeface="Arial"/>
                <a:ea typeface="Arial"/>
                <a:cs typeface="Arial"/>
                <a:sym typeface="Arial"/>
              </a:rPr>
              <a:t>(Actigraphy)</a:t>
            </a:r>
          </a:p>
          <a:p>
            <a:pPr marL="0" marR="0" lvl="0" indent="0" algn="l" rtl="0">
              <a:lnSpc>
                <a:spcPct val="115000"/>
              </a:lnSpc>
              <a:spcBef>
                <a:spcPts val="0"/>
              </a:spcBef>
              <a:spcAft>
                <a:spcPts val="0"/>
              </a:spcAft>
              <a:buClr>
                <a:schemeClr val="dk2"/>
              </a:buClr>
              <a:buSzPts val="1800"/>
              <a:buFont typeface="Roboto"/>
              <a:buNone/>
            </a:pPr>
            <a:endParaRPr sz="1600" b="0" i="0" u="none" strike="noStrike" cap="none" dirty="0">
              <a:solidFill>
                <a:srgbClr val="222222"/>
              </a:solidFill>
              <a:latin typeface="Arial"/>
              <a:ea typeface="Arial"/>
              <a:cs typeface="Arial"/>
              <a:sym typeface="Arial"/>
            </a:endParaRPr>
          </a:p>
        </p:txBody>
      </p:sp>
      <p:sp>
        <p:nvSpPr>
          <p:cNvPr id="3" name="Rectangle 2">
            <a:extLst>
              <a:ext uri="{FF2B5EF4-FFF2-40B4-BE49-F238E27FC236}">
                <a16:creationId xmlns:a16="http://schemas.microsoft.com/office/drawing/2014/main" id="{91B9F73A-7E5D-434A-A7F8-971928B87367}"/>
              </a:ext>
            </a:extLst>
          </p:cNvPr>
          <p:cNvSpPr/>
          <p:nvPr/>
        </p:nvSpPr>
        <p:spPr>
          <a:xfrm>
            <a:off x="250209" y="1510352"/>
            <a:ext cx="1114567" cy="1232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03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491;p61">
            <a:extLst>
              <a:ext uri="{FF2B5EF4-FFF2-40B4-BE49-F238E27FC236}">
                <a16:creationId xmlns:a16="http://schemas.microsoft.com/office/drawing/2014/main" id="{4150C85E-02A2-4559-8743-B2E272BAC5EF}"/>
              </a:ext>
            </a:extLst>
          </p:cNvPr>
          <p:cNvSpPr txBox="1"/>
          <p:nvPr/>
        </p:nvSpPr>
        <p:spPr>
          <a:xfrm>
            <a:off x="-839304" y="1424726"/>
            <a:ext cx="5336914" cy="509568"/>
          </a:xfrm>
          <a:prstGeom prst="rect">
            <a:avLst/>
          </a:prstGeom>
          <a:noFill/>
          <a:ln>
            <a:noFill/>
          </a:ln>
        </p:spPr>
        <p:txBody>
          <a:bodyPr spcFirstLastPara="1" wrap="square" lIns="91425" tIns="91425" rIns="91425" bIns="91425" anchor="t" anchorCtr="0">
            <a:noAutofit/>
          </a:bodyPr>
          <a:lstStyle/>
          <a:p>
            <a:pPr marL="1028700" lvl="2" rtl="0">
              <a:lnSpc>
                <a:spcPct val="115000"/>
              </a:lnSpc>
              <a:spcBef>
                <a:spcPts val="0"/>
              </a:spcBef>
              <a:spcAft>
                <a:spcPts val="0"/>
              </a:spcAft>
              <a:buSzPts val="1800"/>
            </a:pPr>
            <a:r>
              <a:rPr lang="en-US" sz="1800" dirty="0">
                <a:solidFill>
                  <a:schemeClr val="bg2"/>
                </a:solidFill>
              </a:rPr>
              <a:t>Unstimulated v. LPS v. palmitate</a:t>
            </a:r>
            <a:endParaRPr dirty="0">
              <a:solidFill>
                <a:schemeClr val="bg2"/>
              </a:solidFill>
            </a:endParaRPr>
          </a:p>
        </p:txBody>
      </p:sp>
      <p:sp>
        <p:nvSpPr>
          <p:cNvPr id="8" name="Rectangle 7">
            <a:extLst>
              <a:ext uri="{FF2B5EF4-FFF2-40B4-BE49-F238E27FC236}">
                <a16:creationId xmlns:a16="http://schemas.microsoft.com/office/drawing/2014/main" id="{FF4DFC2D-162D-4EED-A6B6-9C45D5F66DAB}"/>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90A509-E978-4279-B241-0323585072A9}"/>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491;p61">
            <a:extLst>
              <a:ext uri="{FF2B5EF4-FFF2-40B4-BE49-F238E27FC236}">
                <a16:creationId xmlns:a16="http://schemas.microsoft.com/office/drawing/2014/main" id="{00A7C02D-BD32-4155-A9CD-155133805198}"/>
              </a:ext>
            </a:extLst>
          </p:cNvPr>
          <p:cNvSpPr txBox="1"/>
          <p:nvPr/>
        </p:nvSpPr>
        <p:spPr>
          <a:xfrm>
            <a:off x="-254808" y="1795683"/>
            <a:ext cx="4826808" cy="1066786"/>
          </a:xfrm>
          <a:prstGeom prst="rect">
            <a:avLst/>
          </a:prstGeom>
          <a:noFill/>
          <a:ln>
            <a:noFill/>
          </a:ln>
        </p:spPr>
        <p:txBody>
          <a:bodyPr spcFirstLastPara="1" wrap="square" lIns="91425" tIns="91425" rIns="91425" bIns="91425" anchor="t" anchorCtr="0">
            <a:noAutofit/>
          </a:bodyPr>
          <a:lstStyle/>
          <a:p>
            <a:pPr marL="1371600" lvl="2" indent="-342900" algn="l" rtl="0">
              <a:lnSpc>
                <a:spcPct val="115000"/>
              </a:lnSpc>
              <a:spcBef>
                <a:spcPts val="0"/>
              </a:spcBef>
              <a:spcAft>
                <a:spcPts val="0"/>
              </a:spcAft>
              <a:buSzPts val="1800"/>
              <a:buChar char="■"/>
            </a:pPr>
            <a:r>
              <a:rPr lang="en" sz="1800" dirty="0">
                <a:solidFill>
                  <a:schemeClr val="bg2"/>
                </a:solidFill>
              </a:rPr>
              <a:t>Classical monocyte</a:t>
            </a:r>
          </a:p>
          <a:p>
            <a:pPr marL="1371600" lvl="2" indent="-342900" algn="l" rtl="0">
              <a:lnSpc>
                <a:spcPct val="115000"/>
              </a:lnSpc>
              <a:spcBef>
                <a:spcPts val="0"/>
              </a:spcBef>
              <a:spcAft>
                <a:spcPts val="0"/>
              </a:spcAft>
              <a:buSzPts val="1800"/>
              <a:buChar char="■"/>
            </a:pPr>
            <a:r>
              <a:rPr lang="en" sz="1800" dirty="0">
                <a:solidFill>
                  <a:schemeClr val="bg2"/>
                </a:solidFill>
              </a:rPr>
              <a:t>Intermediate monocyte </a:t>
            </a:r>
          </a:p>
          <a:p>
            <a:pPr marL="1371600" lvl="2" indent="-342900" algn="l" rtl="0">
              <a:lnSpc>
                <a:spcPct val="115000"/>
              </a:lnSpc>
              <a:spcBef>
                <a:spcPts val="0"/>
              </a:spcBef>
              <a:spcAft>
                <a:spcPts val="0"/>
              </a:spcAft>
              <a:buSzPts val="1800"/>
              <a:buChar char="■"/>
            </a:pPr>
            <a:r>
              <a:rPr lang="en" sz="1800" dirty="0">
                <a:solidFill>
                  <a:schemeClr val="bg2"/>
                </a:solidFill>
              </a:rPr>
              <a:t>Non-classical</a:t>
            </a:r>
            <a:endParaRPr dirty="0">
              <a:solidFill>
                <a:schemeClr val="bg2"/>
              </a:solidFill>
            </a:endParaRPr>
          </a:p>
        </p:txBody>
      </p:sp>
      <p:sp>
        <p:nvSpPr>
          <p:cNvPr id="17" name="Google Shape;489;p61">
            <a:extLst>
              <a:ext uri="{FF2B5EF4-FFF2-40B4-BE49-F238E27FC236}">
                <a16:creationId xmlns:a16="http://schemas.microsoft.com/office/drawing/2014/main" id="{6A8C576E-9B2C-4FA9-B241-86C75F3BC6B4}"/>
              </a:ext>
            </a:extLst>
          </p:cNvPr>
          <p:cNvSpPr txBox="1"/>
          <p:nvPr/>
        </p:nvSpPr>
        <p:spPr>
          <a:xfrm>
            <a:off x="200993" y="1145689"/>
            <a:ext cx="4371007" cy="3827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i="0" u="none" strike="noStrike" cap="none" dirty="0">
                <a:solidFill>
                  <a:schemeClr val="bg2"/>
                </a:solidFill>
                <a:sym typeface="Arial"/>
              </a:rPr>
              <a:t>A:  Monocyte subsets </a:t>
            </a:r>
            <a:r>
              <a:rPr lang="en-US" sz="1800" i="0" u="none" strike="noStrike" cap="none" dirty="0">
                <a:solidFill>
                  <a:schemeClr val="bg2"/>
                </a:solidFill>
                <a:sym typeface="Arial"/>
              </a:rPr>
              <a:t>quantification</a:t>
            </a:r>
            <a:r>
              <a:rPr lang="en" sz="1800" i="0" u="none" strike="noStrike" cap="none" dirty="0">
                <a:solidFill>
                  <a:schemeClr val="bg2"/>
                </a:solidFill>
                <a:sym typeface="Arial"/>
              </a:rPr>
              <a:t>:</a:t>
            </a:r>
          </a:p>
          <a:p>
            <a:pPr marL="0" marR="0" lvl="0" indent="0" algn="l" rtl="0">
              <a:lnSpc>
                <a:spcPct val="100000"/>
              </a:lnSpc>
              <a:spcBef>
                <a:spcPts val="0"/>
              </a:spcBef>
              <a:spcAft>
                <a:spcPts val="0"/>
              </a:spcAft>
              <a:buNone/>
            </a:pPr>
            <a:br>
              <a:rPr lang="en" sz="1800" i="0" u="none" strike="noStrike" cap="none" dirty="0">
                <a:solidFill>
                  <a:schemeClr val="bg2"/>
                </a:solidFill>
                <a:sym typeface="Arial"/>
              </a:rPr>
            </a:b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
        <p:nvSpPr>
          <p:cNvPr id="3" name="TextBox 2">
            <a:extLst>
              <a:ext uri="{FF2B5EF4-FFF2-40B4-BE49-F238E27FC236}">
                <a16:creationId xmlns:a16="http://schemas.microsoft.com/office/drawing/2014/main" id="{F2F9A8B5-B4BE-4A23-AA45-6720D78F68D9}"/>
              </a:ext>
            </a:extLst>
          </p:cNvPr>
          <p:cNvSpPr txBox="1"/>
          <p:nvPr/>
        </p:nvSpPr>
        <p:spPr>
          <a:xfrm rot="16200000">
            <a:off x="3351830" y="3129120"/>
            <a:ext cx="1936377" cy="307777"/>
          </a:xfrm>
          <a:prstGeom prst="rect">
            <a:avLst/>
          </a:prstGeom>
          <a:noFill/>
        </p:spPr>
        <p:txBody>
          <a:bodyPr wrap="square" rtlCol="0">
            <a:spAutoFit/>
          </a:bodyPr>
          <a:lstStyle/>
          <a:p>
            <a:r>
              <a:rPr lang="en-US" b="1" dirty="0"/>
              <a:t>CD16</a:t>
            </a:r>
          </a:p>
        </p:txBody>
      </p:sp>
      <p:sp>
        <p:nvSpPr>
          <p:cNvPr id="11" name="TextBox 10">
            <a:extLst>
              <a:ext uri="{FF2B5EF4-FFF2-40B4-BE49-F238E27FC236}">
                <a16:creationId xmlns:a16="http://schemas.microsoft.com/office/drawing/2014/main" id="{98ABA267-6309-4B98-AC7F-77961FC591E4}"/>
              </a:ext>
            </a:extLst>
          </p:cNvPr>
          <p:cNvSpPr txBox="1"/>
          <p:nvPr/>
        </p:nvSpPr>
        <p:spPr>
          <a:xfrm>
            <a:off x="4946329" y="4620724"/>
            <a:ext cx="1936377" cy="307777"/>
          </a:xfrm>
          <a:prstGeom prst="rect">
            <a:avLst/>
          </a:prstGeom>
          <a:noFill/>
        </p:spPr>
        <p:txBody>
          <a:bodyPr wrap="square" rtlCol="0">
            <a:spAutoFit/>
          </a:bodyPr>
          <a:lstStyle/>
          <a:p>
            <a:r>
              <a:rPr lang="en-US" b="1" dirty="0"/>
              <a:t>CD14</a:t>
            </a:r>
          </a:p>
        </p:txBody>
      </p:sp>
      <p:cxnSp>
        <p:nvCxnSpPr>
          <p:cNvPr id="5" name="Straight Arrow Connector 4">
            <a:extLst>
              <a:ext uri="{FF2B5EF4-FFF2-40B4-BE49-F238E27FC236}">
                <a16:creationId xmlns:a16="http://schemas.microsoft.com/office/drawing/2014/main" id="{DD937376-A47F-4D89-8CF1-9F7EE96966F0}"/>
              </a:ext>
            </a:extLst>
          </p:cNvPr>
          <p:cNvCxnSpPr>
            <a:cxnSpLocks/>
          </p:cNvCxnSpPr>
          <p:nvPr/>
        </p:nvCxnSpPr>
        <p:spPr>
          <a:xfrm flipV="1">
            <a:off x="4320018" y="1333850"/>
            <a:ext cx="29674" cy="2247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3586BC2-607C-4DCD-B4C0-1B535736F973}"/>
              </a:ext>
            </a:extLst>
          </p:cNvPr>
          <p:cNvCxnSpPr>
            <a:cxnSpLocks/>
          </p:cNvCxnSpPr>
          <p:nvPr/>
        </p:nvCxnSpPr>
        <p:spPr>
          <a:xfrm>
            <a:off x="5662569" y="4774614"/>
            <a:ext cx="2953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7919DB-1C7A-471D-8650-BBF26BF031AD}"/>
              </a:ext>
            </a:extLst>
          </p:cNvPr>
          <p:cNvPicPr>
            <a:picLocks noChangeAspect="1"/>
          </p:cNvPicPr>
          <p:nvPr/>
        </p:nvPicPr>
        <p:blipFill rotWithShape="1">
          <a:blip r:embed="rId3"/>
          <a:srcRect l="6947" b="6999"/>
          <a:stretch/>
        </p:blipFill>
        <p:spPr>
          <a:xfrm>
            <a:off x="4413878" y="845849"/>
            <a:ext cx="4277148" cy="3774873"/>
          </a:xfrm>
          <a:prstGeom prst="rect">
            <a:avLst/>
          </a:prstGeom>
        </p:spPr>
      </p:pic>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Study Outcome: Monocyte Phenotype</a:t>
            </a:r>
            <a:endParaRPr sz="2800" dirty="0">
              <a:solidFill>
                <a:schemeClr val="dk1"/>
              </a:solidFill>
            </a:endParaRPr>
          </a:p>
        </p:txBody>
      </p:sp>
      <p:sp>
        <p:nvSpPr>
          <p:cNvPr id="20" name="Google Shape;491;p61">
            <a:extLst>
              <a:ext uri="{FF2B5EF4-FFF2-40B4-BE49-F238E27FC236}">
                <a16:creationId xmlns:a16="http://schemas.microsoft.com/office/drawing/2014/main" id="{C1F59D51-34E1-4919-BD64-AEB7B1110796}"/>
              </a:ext>
            </a:extLst>
          </p:cNvPr>
          <p:cNvSpPr txBox="1"/>
          <p:nvPr/>
        </p:nvSpPr>
        <p:spPr>
          <a:xfrm>
            <a:off x="-243760" y="3816646"/>
            <a:ext cx="4826808" cy="1066786"/>
          </a:xfrm>
          <a:prstGeom prst="rect">
            <a:avLst/>
          </a:prstGeom>
          <a:noFill/>
          <a:ln>
            <a:noFill/>
          </a:ln>
        </p:spPr>
        <p:txBody>
          <a:bodyPr spcFirstLastPara="1" wrap="square" lIns="91425" tIns="91425" rIns="91425" bIns="91425" anchor="t" anchorCtr="0">
            <a:noAutofit/>
          </a:bodyPr>
          <a:lstStyle/>
          <a:p>
            <a:pPr marL="1371600" lvl="2" indent="-342900" algn="l" rtl="0">
              <a:lnSpc>
                <a:spcPct val="115000"/>
              </a:lnSpc>
              <a:spcBef>
                <a:spcPts val="0"/>
              </a:spcBef>
              <a:spcAft>
                <a:spcPts val="0"/>
              </a:spcAft>
              <a:buSzPts val="1800"/>
              <a:buChar char="■"/>
            </a:pPr>
            <a:r>
              <a:rPr lang="en-US" sz="1800" dirty="0"/>
              <a:t>CD11a</a:t>
            </a:r>
          </a:p>
          <a:p>
            <a:pPr marL="1371600" lvl="2" indent="-342900" algn="l" rtl="0">
              <a:lnSpc>
                <a:spcPct val="115000"/>
              </a:lnSpc>
              <a:spcBef>
                <a:spcPts val="0"/>
              </a:spcBef>
              <a:spcAft>
                <a:spcPts val="0"/>
              </a:spcAft>
              <a:buSzPts val="1800"/>
              <a:buChar char="■"/>
            </a:pPr>
            <a:r>
              <a:rPr lang="en-US" sz="1800" dirty="0"/>
              <a:t>CD11b</a:t>
            </a:r>
          </a:p>
          <a:p>
            <a:pPr marL="1371600" lvl="2" indent="-342900" algn="l" rtl="0">
              <a:lnSpc>
                <a:spcPct val="115000"/>
              </a:lnSpc>
              <a:spcBef>
                <a:spcPts val="0"/>
              </a:spcBef>
              <a:spcAft>
                <a:spcPts val="0"/>
              </a:spcAft>
              <a:buSzPts val="1800"/>
              <a:buChar char="■"/>
            </a:pPr>
            <a:r>
              <a:rPr lang="en-US" sz="1800" dirty="0"/>
              <a:t>CD11c</a:t>
            </a:r>
          </a:p>
          <a:p>
            <a:pPr marL="1371600" lvl="2" indent="-342900" algn="l" rtl="0">
              <a:lnSpc>
                <a:spcPct val="115000"/>
              </a:lnSpc>
              <a:spcBef>
                <a:spcPts val="0"/>
              </a:spcBef>
              <a:spcAft>
                <a:spcPts val="0"/>
              </a:spcAft>
              <a:buSzPts val="1800"/>
              <a:buChar char="■"/>
            </a:pPr>
            <a:endParaRPr lang="en" sz="1800" dirty="0">
              <a:solidFill>
                <a:schemeClr val="bg2"/>
              </a:solidFill>
            </a:endParaRPr>
          </a:p>
        </p:txBody>
      </p:sp>
      <p:sp>
        <p:nvSpPr>
          <p:cNvPr id="21" name="Google Shape;489;p61">
            <a:extLst>
              <a:ext uri="{FF2B5EF4-FFF2-40B4-BE49-F238E27FC236}">
                <a16:creationId xmlns:a16="http://schemas.microsoft.com/office/drawing/2014/main" id="{D5E0575F-6EDF-42B8-99D3-3B8196060553}"/>
              </a:ext>
            </a:extLst>
          </p:cNvPr>
          <p:cNvSpPr txBox="1"/>
          <p:nvPr/>
        </p:nvSpPr>
        <p:spPr>
          <a:xfrm>
            <a:off x="198790" y="3497961"/>
            <a:ext cx="4371007" cy="3827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dirty="0">
                <a:solidFill>
                  <a:schemeClr val="bg2"/>
                </a:solidFill>
              </a:rPr>
              <a:t>B</a:t>
            </a:r>
            <a:r>
              <a:rPr lang="en" sz="1800" i="0" u="none" strike="noStrike" cap="none" dirty="0">
                <a:solidFill>
                  <a:schemeClr val="bg2"/>
                </a:solidFill>
                <a:sym typeface="Arial"/>
              </a:rPr>
              <a:t>:  </a:t>
            </a:r>
            <a:r>
              <a:rPr lang="en-US" sz="1800" i="0" u="none" strike="noStrike" cap="none" dirty="0">
                <a:solidFill>
                  <a:schemeClr val="bg2"/>
                </a:solidFill>
                <a:sym typeface="Arial"/>
              </a:rPr>
              <a:t>Endothelial Adhesion Expression</a:t>
            </a:r>
            <a:r>
              <a:rPr lang="en" sz="1800" i="0" u="none" strike="noStrike" cap="none" dirty="0">
                <a:solidFill>
                  <a:schemeClr val="bg2"/>
                </a:solidFill>
                <a:sym typeface="Arial"/>
              </a:rPr>
              <a:t>:</a:t>
            </a:r>
          </a:p>
          <a:p>
            <a:pPr marL="0" marR="0" lvl="0" indent="0" algn="l" rtl="0">
              <a:lnSpc>
                <a:spcPct val="100000"/>
              </a:lnSpc>
              <a:spcBef>
                <a:spcPts val="0"/>
              </a:spcBef>
              <a:spcAft>
                <a:spcPts val="0"/>
              </a:spcAft>
              <a:buNone/>
            </a:pPr>
            <a:br>
              <a:rPr lang="en" sz="1800" i="0" u="none" strike="noStrike" cap="none" dirty="0">
                <a:solidFill>
                  <a:schemeClr val="bg2"/>
                </a:solidFill>
                <a:sym typeface="Arial"/>
              </a:rPr>
            </a:b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
        <p:nvSpPr>
          <p:cNvPr id="23" name="Google Shape;491;p61">
            <a:extLst>
              <a:ext uri="{FF2B5EF4-FFF2-40B4-BE49-F238E27FC236}">
                <a16:creationId xmlns:a16="http://schemas.microsoft.com/office/drawing/2014/main" id="{41CEBE11-3BAB-4D18-BC09-685284ABA439}"/>
              </a:ext>
            </a:extLst>
          </p:cNvPr>
          <p:cNvSpPr txBox="1"/>
          <p:nvPr/>
        </p:nvSpPr>
        <p:spPr>
          <a:xfrm>
            <a:off x="1216190" y="3810025"/>
            <a:ext cx="2556985" cy="1066786"/>
          </a:xfrm>
          <a:prstGeom prst="rect">
            <a:avLst/>
          </a:prstGeom>
          <a:noFill/>
          <a:ln>
            <a:noFill/>
          </a:ln>
        </p:spPr>
        <p:txBody>
          <a:bodyPr spcFirstLastPara="1" wrap="square" lIns="91425" tIns="91425" rIns="91425" bIns="91425" anchor="t" anchorCtr="0">
            <a:noAutofit/>
          </a:bodyPr>
          <a:lstStyle/>
          <a:p>
            <a:pPr marL="1371600" lvl="2" indent="-342900" algn="l" rtl="0">
              <a:lnSpc>
                <a:spcPct val="115000"/>
              </a:lnSpc>
              <a:spcBef>
                <a:spcPts val="0"/>
              </a:spcBef>
              <a:spcAft>
                <a:spcPts val="0"/>
              </a:spcAft>
              <a:buSzPts val="1800"/>
              <a:buChar char="■"/>
            </a:pPr>
            <a:r>
              <a:rPr lang="en-US" sz="1800" dirty="0"/>
              <a:t>CD18</a:t>
            </a:r>
          </a:p>
          <a:p>
            <a:pPr marL="1371600" lvl="2" indent="-342900" algn="l" rtl="0">
              <a:lnSpc>
                <a:spcPct val="115000"/>
              </a:lnSpc>
              <a:spcBef>
                <a:spcPts val="0"/>
              </a:spcBef>
              <a:spcAft>
                <a:spcPts val="0"/>
              </a:spcAft>
              <a:buSzPts val="1800"/>
              <a:buChar char="■"/>
            </a:pPr>
            <a:r>
              <a:rPr lang="en-US" sz="1800" dirty="0"/>
              <a:t>CCR2</a:t>
            </a:r>
          </a:p>
          <a:p>
            <a:endParaRPr lang="en-US" sz="1800" dirty="0"/>
          </a:p>
          <a:p>
            <a:pPr marL="1371600" lvl="2" indent="-342900" algn="l" rtl="0">
              <a:lnSpc>
                <a:spcPct val="115000"/>
              </a:lnSpc>
              <a:spcBef>
                <a:spcPts val="0"/>
              </a:spcBef>
              <a:spcAft>
                <a:spcPts val="0"/>
              </a:spcAft>
              <a:buSzPts val="1800"/>
              <a:buChar char="■"/>
            </a:pPr>
            <a:endParaRPr lang="en" sz="1800" dirty="0">
              <a:solidFill>
                <a:schemeClr val="bg2"/>
              </a:solidFill>
            </a:endParaRPr>
          </a:p>
        </p:txBody>
      </p:sp>
    </p:spTree>
    <p:extLst>
      <p:ext uri="{BB962C8B-B14F-4D97-AF65-F5344CB8AC3E}">
        <p14:creationId xmlns:p14="http://schemas.microsoft.com/office/powerpoint/2010/main" val="79839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4DFC2D-162D-4EED-A6B6-9C45D5F66DAB}"/>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90A509-E978-4279-B241-0323585072A9}"/>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Study Outcome: Monocyte Activation</a:t>
            </a:r>
            <a:endParaRPr sz="2800" dirty="0">
              <a:solidFill>
                <a:schemeClr val="dk1"/>
              </a:solidFill>
            </a:endParaRPr>
          </a:p>
        </p:txBody>
      </p:sp>
      <p:sp>
        <p:nvSpPr>
          <p:cNvPr id="11" name="Google Shape;490;p61">
            <a:extLst>
              <a:ext uri="{FF2B5EF4-FFF2-40B4-BE49-F238E27FC236}">
                <a16:creationId xmlns:a16="http://schemas.microsoft.com/office/drawing/2014/main" id="{B6B6C36F-68EF-4E40-B59C-C65EF9ED690F}"/>
              </a:ext>
            </a:extLst>
          </p:cNvPr>
          <p:cNvSpPr txBox="1"/>
          <p:nvPr/>
        </p:nvSpPr>
        <p:spPr>
          <a:xfrm>
            <a:off x="311701" y="1125032"/>
            <a:ext cx="4260300" cy="7287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bg2"/>
                </a:solidFill>
              </a:rPr>
              <a:t>C: </a:t>
            </a:r>
            <a:r>
              <a:rPr lang="en-US" sz="1800" dirty="0">
                <a:solidFill>
                  <a:schemeClr val="bg2"/>
                </a:solidFill>
              </a:rPr>
              <a:t>Monocyte Intracellular Staining </a:t>
            </a:r>
            <a:endParaRPr dirty="0">
              <a:solidFill>
                <a:schemeClr val="bg2"/>
              </a:solidFill>
            </a:endParaRPr>
          </a:p>
          <a:p>
            <a:pPr marL="0" lvl="0" indent="0" algn="l" rtl="0">
              <a:spcBef>
                <a:spcPts val="0"/>
              </a:spcBef>
              <a:spcAft>
                <a:spcPts val="0"/>
              </a:spcAft>
              <a:buNone/>
            </a:pPr>
            <a:r>
              <a:rPr lang="en" sz="1800" dirty="0">
                <a:solidFill>
                  <a:schemeClr val="bg2"/>
                </a:solidFill>
              </a:rPr>
              <a:t>	</a:t>
            </a:r>
            <a:endParaRPr sz="1800" dirty="0">
              <a:solidFill>
                <a:schemeClr val="bg2"/>
              </a:solidFill>
            </a:endParaRPr>
          </a:p>
        </p:txBody>
      </p:sp>
      <p:sp>
        <p:nvSpPr>
          <p:cNvPr id="16" name="Rectangle 15">
            <a:extLst>
              <a:ext uri="{FF2B5EF4-FFF2-40B4-BE49-F238E27FC236}">
                <a16:creationId xmlns:a16="http://schemas.microsoft.com/office/drawing/2014/main" id="{35778565-A1DA-42CD-9BF0-3255268FABB1}"/>
              </a:ext>
            </a:extLst>
          </p:cNvPr>
          <p:cNvSpPr/>
          <p:nvPr/>
        </p:nvSpPr>
        <p:spPr>
          <a:xfrm>
            <a:off x="18850" y="1551373"/>
            <a:ext cx="4572000" cy="1339469"/>
          </a:xfrm>
          <a:prstGeom prst="rect">
            <a:avLst/>
          </a:prstGeom>
        </p:spPr>
        <p:txBody>
          <a:bodyPr>
            <a:spAutoFit/>
          </a:bodyPr>
          <a:lstStyle/>
          <a:p>
            <a:pPr marL="1371600" lvl="4" indent="-342900">
              <a:lnSpc>
                <a:spcPct val="115000"/>
              </a:lnSpc>
              <a:buSzPts val="1800"/>
              <a:buChar char="■"/>
            </a:pPr>
            <a:r>
              <a:rPr lang="en-US" sz="1800" dirty="0" err="1">
                <a:solidFill>
                  <a:schemeClr val="bg2"/>
                </a:solidFill>
              </a:rPr>
              <a:t>TNFalpha</a:t>
            </a:r>
            <a:endParaRPr lang="en-US" sz="1800" dirty="0">
              <a:solidFill>
                <a:schemeClr val="bg2"/>
              </a:solidFill>
            </a:endParaRPr>
          </a:p>
          <a:p>
            <a:pPr marL="1371600" lvl="2" indent="-342900">
              <a:lnSpc>
                <a:spcPct val="115000"/>
              </a:lnSpc>
              <a:buSzPts val="1800"/>
              <a:buChar char="■"/>
            </a:pPr>
            <a:r>
              <a:rPr lang="en-US" sz="1800" dirty="0">
                <a:solidFill>
                  <a:schemeClr val="bg2"/>
                </a:solidFill>
              </a:rPr>
              <a:t>IL-6</a:t>
            </a:r>
            <a:endParaRPr lang="en" sz="1800" dirty="0">
              <a:solidFill>
                <a:schemeClr val="bg2"/>
              </a:solidFill>
            </a:endParaRPr>
          </a:p>
          <a:p>
            <a:pPr marL="1371600" lvl="2" indent="-342900">
              <a:lnSpc>
                <a:spcPct val="115000"/>
              </a:lnSpc>
              <a:buSzPts val="1800"/>
              <a:buChar char="■"/>
            </a:pPr>
            <a:r>
              <a:rPr lang="en" sz="1800" dirty="0">
                <a:solidFill>
                  <a:schemeClr val="bg2"/>
                </a:solidFill>
              </a:rPr>
              <a:t>IL-1b</a:t>
            </a:r>
          </a:p>
          <a:p>
            <a:pPr marL="1028700" lvl="2">
              <a:lnSpc>
                <a:spcPct val="115000"/>
              </a:lnSpc>
              <a:buSzPts val="1800"/>
            </a:pPr>
            <a:endParaRPr lang="en" sz="1800" dirty="0">
              <a:solidFill>
                <a:schemeClr val="bg2"/>
              </a:solidFill>
            </a:endParaRPr>
          </a:p>
        </p:txBody>
      </p:sp>
      <p:pic>
        <p:nvPicPr>
          <p:cNvPr id="2" name="Picture 1">
            <a:extLst>
              <a:ext uri="{FF2B5EF4-FFF2-40B4-BE49-F238E27FC236}">
                <a16:creationId xmlns:a16="http://schemas.microsoft.com/office/drawing/2014/main" id="{7D598468-3CF9-4FD0-ADF7-58DA36FC62EC}"/>
              </a:ext>
            </a:extLst>
          </p:cNvPr>
          <p:cNvPicPr>
            <a:picLocks noChangeAspect="1"/>
          </p:cNvPicPr>
          <p:nvPr/>
        </p:nvPicPr>
        <p:blipFill rotWithShape="1">
          <a:blip r:embed="rId3"/>
          <a:srcRect l="5430" t="15928" r="50000" b="41196"/>
          <a:stretch/>
        </p:blipFill>
        <p:spPr>
          <a:xfrm>
            <a:off x="4071790" y="968157"/>
            <a:ext cx="3408912" cy="1732584"/>
          </a:xfrm>
          <a:prstGeom prst="rect">
            <a:avLst/>
          </a:prstGeom>
        </p:spPr>
      </p:pic>
      <p:sp>
        <p:nvSpPr>
          <p:cNvPr id="4" name="Rectangle 3">
            <a:extLst>
              <a:ext uri="{FF2B5EF4-FFF2-40B4-BE49-F238E27FC236}">
                <a16:creationId xmlns:a16="http://schemas.microsoft.com/office/drawing/2014/main" id="{F34A5B30-905F-4754-B97E-2670EE7A36BE}"/>
              </a:ext>
            </a:extLst>
          </p:cNvPr>
          <p:cNvSpPr/>
          <p:nvPr/>
        </p:nvSpPr>
        <p:spPr>
          <a:xfrm>
            <a:off x="7480702" y="980999"/>
            <a:ext cx="1708811" cy="738664"/>
          </a:xfrm>
          <a:prstGeom prst="rect">
            <a:avLst/>
          </a:prstGeom>
        </p:spPr>
        <p:txBody>
          <a:bodyPr wrap="square">
            <a:spAutoFit/>
          </a:bodyPr>
          <a:lstStyle/>
          <a:p>
            <a:r>
              <a:rPr lang="en" dirty="0">
                <a:solidFill>
                  <a:schemeClr val="bg2"/>
                </a:solidFill>
              </a:rPr>
              <a:t>Intermediate monocyte (CD14++CD16+)</a:t>
            </a:r>
            <a:endParaRPr lang="en-US" dirty="0"/>
          </a:p>
        </p:txBody>
      </p:sp>
      <p:sp>
        <p:nvSpPr>
          <p:cNvPr id="13" name="TextBox 12">
            <a:extLst>
              <a:ext uri="{FF2B5EF4-FFF2-40B4-BE49-F238E27FC236}">
                <a16:creationId xmlns:a16="http://schemas.microsoft.com/office/drawing/2014/main" id="{414C22E9-2928-47BC-A53C-755F0DE2C084}"/>
              </a:ext>
            </a:extLst>
          </p:cNvPr>
          <p:cNvSpPr txBox="1"/>
          <p:nvPr/>
        </p:nvSpPr>
        <p:spPr>
          <a:xfrm rot="16200000">
            <a:off x="2994945" y="1480451"/>
            <a:ext cx="1936377" cy="246221"/>
          </a:xfrm>
          <a:prstGeom prst="rect">
            <a:avLst/>
          </a:prstGeom>
          <a:noFill/>
        </p:spPr>
        <p:txBody>
          <a:bodyPr wrap="square" rtlCol="0">
            <a:spAutoFit/>
          </a:bodyPr>
          <a:lstStyle/>
          <a:p>
            <a:r>
              <a:rPr lang="en-US" sz="1000" b="1" dirty="0"/>
              <a:t>CD14</a:t>
            </a:r>
          </a:p>
        </p:txBody>
      </p:sp>
      <p:cxnSp>
        <p:nvCxnSpPr>
          <p:cNvPr id="15" name="Straight Arrow Connector 14">
            <a:extLst>
              <a:ext uri="{FF2B5EF4-FFF2-40B4-BE49-F238E27FC236}">
                <a16:creationId xmlns:a16="http://schemas.microsoft.com/office/drawing/2014/main" id="{3720230D-D8A1-4438-AD79-FD470DFC3F5C}"/>
              </a:ext>
            </a:extLst>
          </p:cNvPr>
          <p:cNvCxnSpPr>
            <a:cxnSpLocks/>
          </p:cNvCxnSpPr>
          <p:nvPr/>
        </p:nvCxnSpPr>
        <p:spPr>
          <a:xfrm flipV="1">
            <a:off x="3967488" y="968157"/>
            <a:ext cx="0" cy="106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4B0CAF5-AE8A-4A19-B7F3-1878A697E4C1}"/>
              </a:ext>
            </a:extLst>
          </p:cNvPr>
          <p:cNvSpPr txBox="1"/>
          <p:nvPr/>
        </p:nvSpPr>
        <p:spPr>
          <a:xfrm>
            <a:off x="4182763" y="2672612"/>
            <a:ext cx="1936377" cy="246221"/>
          </a:xfrm>
          <a:prstGeom prst="rect">
            <a:avLst/>
          </a:prstGeom>
          <a:noFill/>
        </p:spPr>
        <p:txBody>
          <a:bodyPr wrap="square" rtlCol="0">
            <a:spAutoFit/>
          </a:bodyPr>
          <a:lstStyle/>
          <a:p>
            <a:r>
              <a:rPr lang="en-US" sz="1000" b="1" dirty="0"/>
              <a:t>IL-1B</a:t>
            </a:r>
          </a:p>
        </p:txBody>
      </p:sp>
      <p:cxnSp>
        <p:nvCxnSpPr>
          <p:cNvPr id="19" name="Straight Arrow Connector 18">
            <a:extLst>
              <a:ext uri="{FF2B5EF4-FFF2-40B4-BE49-F238E27FC236}">
                <a16:creationId xmlns:a16="http://schemas.microsoft.com/office/drawing/2014/main" id="{F89CD73C-70D9-4E35-BFBF-B09D3FB2C196}"/>
              </a:ext>
            </a:extLst>
          </p:cNvPr>
          <p:cNvCxnSpPr>
            <a:cxnSpLocks/>
          </p:cNvCxnSpPr>
          <p:nvPr/>
        </p:nvCxnSpPr>
        <p:spPr>
          <a:xfrm>
            <a:off x="4670993" y="2795722"/>
            <a:ext cx="2643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Google Shape;490;p61">
            <a:extLst>
              <a:ext uri="{FF2B5EF4-FFF2-40B4-BE49-F238E27FC236}">
                <a16:creationId xmlns:a16="http://schemas.microsoft.com/office/drawing/2014/main" id="{67C26BDD-2B34-424A-8BA4-61A8FE08EE47}"/>
              </a:ext>
            </a:extLst>
          </p:cNvPr>
          <p:cNvSpPr txBox="1"/>
          <p:nvPr/>
        </p:nvSpPr>
        <p:spPr>
          <a:xfrm>
            <a:off x="311700" y="3130915"/>
            <a:ext cx="4088022" cy="7287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bg2"/>
                </a:solidFill>
              </a:rPr>
              <a:t>Monocyte Cytokine Secretion </a:t>
            </a:r>
            <a:br>
              <a:rPr lang="en-US" sz="1800" dirty="0">
                <a:solidFill>
                  <a:schemeClr val="bg2"/>
                </a:solidFill>
              </a:rPr>
            </a:br>
            <a:r>
              <a:rPr lang="en-US" sz="1800" dirty="0">
                <a:solidFill>
                  <a:schemeClr val="bg2"/>
                </a:solidFill>
              </a:rPr>
              <a:t>(ELISA)</a:t>
            </a:r>
            <a:endParaRPr dirty="0">
              <a:solidFill>
                <a:schemeClr val="bg2"/>
              </a:solidFill>
            </a:endParaRPr>
          </a:p>
          <a:p>
            <a:pPr marL="0" lvl="0" indent="0" algn="l" rtl="0">
              <a:spcBef>
                <a:spcPts val="0"/>
              </a:spcBef>
              <a:spcAft>
                <a:spcPts val="0"/>
              </a:spcAft>
              <a:buNone/>
            </a:pPr>
            <a:r>
              <a:rPr lang="en" sz="1800" dirty="0">
                <a:solidFill>
                  <a:schemeClr val="bg2"/>
                </a:solidFill>
              </a:rPr>
              <a:t>	</a:t>
            </a:r>
            <a:endParaRPr sz="1800" dirty="0">
              <a:solidFill>
                <a:schemeClr val="bg2"/>
              </a:solidFill>
            </a:endParaRPr>
          </a:p>
        </p:txBody>
      </p:sp>
      <p:graphicFrame>
        <p:nvGraphicFramePr>
          <p:cNvPr id="17" name="Chart 16">
            <a:extLst>
              <a:ext uri="{FF2B5EF4-FFF2-40B4-BE49-F238E27FC236}">
                <a16:creationId xmlns:a16="http://schemas.microsoft.com/office/drawing/2014/main" id="{484856E0-BD01-4F44-9F1A-7109DA2C2843}"/>
              </a:ext>
            </a:extLst>
          </p:cNvPr>
          <p:cNvGraphicFramePr>
            <a:graphicFrameLocks/>
          </p:cNvGraphicFramePr>
          <p:nvPr/>
        </p:nvGraphicFramePr>
        <p:xfrm>
          <a:off x="3760164" y="2805545"/>
          <a:ext cx="4461344" cy="234098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F289B30-278C-4997-B545-994568807298}"/>
              </a:ext>
            </a:extLst>
          </p:cNvPr>
          <p:cNvSpPr txBox="1"/>
          <p:nvPr/>
        </p:nvSpPr>
        <p:spPr>
          <a:xfrm>
            <a:off x="5088725" y="4910134"/>
            <a:ext cx="1272011" cy="246221"/>
          </a:xfrm>
          <a:prstGeom prst="rect">
            <a:avLst/>
          </a:prstGeom>
          <a:noFill/>
        </p:spPr>
        <p:txBody>
          <a:bodyPr wrap="square" rtlCol="0">
            <a:spAutoFit/>
          </a:bodyPr>
          <a:lstStyle/>
          <a:p>
            <a:r>
              <a:rPr lang="en-US" sz="1000" dirty="0">
                <a:solidFill>
                  <a:schemeClr val="tx1"/>
                </a:solidFill>
              </a:rPr>
              <a:t>Sample 1</a:t>
            </a:r>
          </a:p>
        </p:txBody>
      </p:sp>
      <p:sp>
        <p:nvSpPr>
          <p:cNvPr id="24" name="TextBox 23">
            <a:extLst>
              <a:ext uri="{FF2B5EF4-FFF2-40B4-BE49-F238E27FC236}">
                <a16:creationId xmlns:a16="http://schemas.microsoft.com/office/drawing/2014/main" id="{203680AC-1090-4631-B04E-69970572F187}"/>
              </a:ext>
            </a:extLst>
          </p:cNvPr>
          <p:cNvSpPr txBox="1"/>
          <p:nvPr/>
        </p:nvSpPr>
        <p:spPr>
          <a:xfrm>
            <a:off x="6535850" y="4910134"/>
            <a:ext cx="1272011" cy="246221"/>
          </a:xfrm>
          <a:prstGeom prst="rect">
            <a:avLst/>
          </a:prstGeom>
          <a:noFill/>
        </p:spPr>
        <p:txBody>
          <a:bodyPr wrap="square" rtlCol="0">
            <a:spAutoFit/>
          </a:bodyPr>
          <a:lstStyle/>
          <a:p>
            <a:r>
              <a:rPr lang="en-US" sz="1000" dirty="0">
                <a:solidFill>
                  <a:schemeClr val="tx1"/>
                </a:solidFill>
              </a:rPr>
              <a:t>Sample 2</a:t>
            </a:r>
          </a:p>
        </p:txBody>
      </p:sp>
      <p:cxnSp>
        <p:nvCxnSpPr>
          <p:cNvPr id="7" name="Straight Connector 6">
            <a:extLst>
              <a:ext uri="{FF2B5EF4-FFF2-40B4-BE49-F238E27FC236}">
                <a16:creationId xmlns:a16="http://schemas.microsoft.com/office/drawing/2014/main" id="{B47895B1-F067-4146-95AF-FA7042B2B74F}"/>
              </a:ext>
            </a:extLst>
          </p:cNvPr>
          <p:cNvCxnSpPr>
            <a:cxnSpLocks/>
            <a:endCxn id="5" idx="1"/>
          </p:cNvCxnSpPr>
          <p:nvPr/>
        </p:nvCxnSpPr>
        <p:spPr>
          <a:xfrm>
            <a:off x="4887589" y="5033245"/>
            <a:ext cx="20113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6E0E144-3E4E-4C1D-927F-6AE823013E33}"/>
              </a:ext>
            </a:extLst>
          </p:cNvPr>
          <p:cNvCxnSpPr>
            <a:cxnSpLocks/>
          </p:cNvCxnSpPr>
          <p:nvPr/>
        </p:nvCxnSpPr>
        <p:spPr>
          <a:xfrm>
            <a:off x="5776246" y="5033244"/>
            <a:ext cx="214590" cy="172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0214978-28D8-414B-A534-A9DD4E208D7B}"/>
              </a:ext>
            </a:extLst>
          </p:cNvPr>
          <p:cNvCxnSpPr>
            <a:cxnSpLocks/>
          </p:cNvCxnSpPr>
          <p:nvPr/>
        </p:nvCxnSpPr>
        <p:spPr>
          <a:xfrm>
            <a:off x="6360736" y="5033244"/>
            <a:ext cx="201136"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DEFA5D0-BC1A-48BB-90DD-CD5D77AE2D5F}"/>
              </a:ext>
            </a:extLst>
          </p:cNvPr>
          <p:cNvCxnSpPr>
            <a:cxnSpLocks/>
          </p:cNvCxnSpPr>
          <p:nvPr/>
        </p:nvCxnSpPr>
        <p:spPr>
          <a:xfrm>
            <a:off x="7207273" y="5033244"/>
            <a:ext cx="214590" cy="172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150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4DFC2D-162D-4EED-A6B6-9C45D5F66DAB}"/>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90A509-E978-4279-B241-0323585072A9}"/>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89;p61">
            <a:extLst>
              <a:ext uri="{FF2B5EF4-FFF2-40B4-BE49-F238E27FC236}">
                <a16:creationId xmlns:a16="http://schemas.microsoft.com/office/drawing/2014/main" id="{07E51AEC-85EF-4692-9D11-2640BEB710A2}"/>
              </a:ext>
            </a:extLst>
          </p:cNvPr>
          <p:cNvSpPr txBox="1"/>
          <p:nvPr/>
        </p:nvSpPr>
        <p:spPr>
          <a:xfrm>
            <a:off x="262906" y="1263550"/>
            <a:ext cx="4650825" cy="9838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i="0" u="none" strike="noStrike" cap="none" dirty="0">
                <a:solidFill>
                  <a:schemeClr val="bg2"/>
                </a:solidFill>
                <a:sym typeface="Arial"/>
              </a:rPr>
              <a:t>D:  </a:t>
            </a:r>
            <a:r>
              <a:rPr lang="en-US" sz="1800" dirty="0">
                <a:solidFill>
                  <a:schemeClr val="bg2"/>
                </a:solidFill>
              </a:rPr>
              <a:t>Serum Measurements</a:t>
            </a:r>
            <a:r>
              <a:rPr lang="en" sz="1800" i="0" u="none" strike="noStrike" cap="none" dirty="0">
                <a:solidFill>
                  <a:schemeClr val="bg2"/>
                </a:solidFill>
                <a:sym typeface="Arial"/>
              </a:rPr>
              <a:t>:</a:t>
            </a:r>
          </a:p>
          <a:p>
            <a:pPr marL="0" marR="0" lvl="0" indent="0" algn="l" rtl="0">
              <a:lnSpc>
                <a:spcPct val="100000"/>
              </a:lnSpc>
              <a:spcBef>
                <a:spcPts val="0"/>
              </a:spcBef>
              <a:spcAft>
                <a:spcPts val="0"/>
              </a:spcAft>
              <a:buNone/>
            </a:pPr>
            <a:r>
              <a:rPr lang="en" sz="1800" i="0" u="none" strike="noStrike" cap="none" dirty="0">
                <a:solidFill>
                  <a:schemeClr val="bg2"/>
                </a:solidFill>
                <a:sym typeface="Arial"/>
              </a:rPr>
              <a:t>	Lumin</a:t>
            </a:r>
            <a:r>
              <a:rPr lang="en-US" sz="1800" i="0" u="none" strike="noStrike" cap="none" dirty="0">
                <a:solidFill>
                  <a:schemeClr val="bg2"/>
                </a:solidFill>
                <a:sym typeface="Arial"/>
              </a:rPr>
              <a:t>ex Assay</a:t>
            </a:r>
          </a:p>
          <a:p>
            <a:pPr marL="0" marR="0" lvl="0" indent="0" algn="l" rtl="0">
              <a:lnSpc>
                <a:spcPct val="100000"/>
              </a:lnSpc>
              <a:spcBef>
                <a:spcPts val="0"/>
              </a:spcBef>
              <a:spcAft>
                <a:spcPts val="0"/>
              </a:spcAft>
              <a:buNone/>
            </a:pPr>
            <a:endParaRPr lang="en-US" sz="1800" dirty="0">
              <a:solidFill>
                <a:schemeClr val="bg2"/>
              </a:solidFill>
            </a:endParaRPr>
          </a:p>
          <a:p>
            <a:pPr marL="0" marR="0" lvl="0" indent="0" algn="l" rtl="0">
              <a:lnSpc>
                <a:spcPct val="100000"/>
              </a:lnSpc>
              <a:spcBef>
                <a:spcPts val="0"/>
              </a:spcBef>
              <a:spcAft>
                <a:spcPts val="0"/>
              </a:spcAft>
              <a:buNone/>
            </a:pPr>
            <a:r>
              <a:rPr lang="en-US" sz="1800" i="0" u="none" strike="noStrike" cap="none" dirty="0">
                <a:solidFill>
                  <a:schemeClr val="bg2"/>
                </a:solidFill>
                <a:sym typeface="Arial"/>
              </a:rPr>
              <a:t>Assessing </a:t>
            </a:r>
            <a:r>
              <a:rPr lang="en-US" sz="1800" dirty="0">
                <a:solidFill>
                  <a:schemeClr val="bg2"/>
                </a:solidFill>
              </a:rPr>
              <a:t>11</a:t>
            </a:r>
            <a:r>
              <a:rPr lang="en-US" sz="1800" i="0" u="none" strike="noStrike" cap="none" dirty="0">
                <a:solidFill>
                  <a:schemeClr val="bg2"/>
                </a:solidFill>
                <a:sym typeface="Arial"/>
              </a:rPr>
              <a:t> markers:</a:t>
            </a:r>
          </a:p>
          <a:p>
            <a:pPr marL="0" marR="0" lvl="0" indent="0" algn="l" rtl="0">
              <a:lnSpc>
                <a:spcPct val="100000"/>
              </a:lnSpc>
              <a:spcBef>
                <a:spcPts val="0"/>
              </a:spcBef>
              <a:spcAft>
                <a:spcPts val="0"/>
              </a:spcAft>
              <a:buNone/>
            </a:pPr>
            <a:endParaRPr lang="en-US" sz="1800" i="0" u="none" strike="noStrike" cap="none" dirty="0">
              <a:solidFill>
                <a:schemeClr val="bg2"/>
              </a:solidFill>
              <a:sym typeface="Arial"/>
            </a:endParaRPr>
          </a:p>
          <a:p>
            <a:pPr marL="285750" lvl="1" indent="-285750">
              <a:buFont typeface="Arial" panose="020B0604020202020204" pitchFamily="34" charset="0"/>
              <a:buChar char="•"/>
            </a:pPr>
            <a:r>
              <a:rPr lang="en-US" sz="1800" dirty="0">
                <a:solidFill>
                  <a:schemeClr val="bg2"/>
                </a:solidFill>
              </a:rPr>
              <a:t>sCD163</a:t>
            </a:r>
          </a:p>
          <a:p>
            <a:pPr marL="285750" lvl="1" indent="-285750">
              <a:buFont typeface="Arial" panose="020B0604020202020204" pitchFamily="34" charset="0"/>
              <a:buChar char="•"/>
            </a:pPr>
            <a:r>
              <a:rPr lang="en-US" sz="1800" i="0" u="none" strike="noStrike" cap="none" dirty="0">
                <a:solidFill>
                  <a:schemeClr val="bg2"/>
                </a:solidFill>
                <a:sym typeface="Arial"/>
              </a:rPr>
              <a:t>sCD14</a:t>
            </a:r>
          </a:p>
          <a:p>
            <a:pPr marL="285750" lvl="1" indent="-285750">
              <a:buFont typeface="Arial" panose="020B0604020202020204" pitchFamily="34" charset="0"/>
              <a:buChar char="•"/>
            </a:pPr>
            <a:r>
              <a:rPr lang="en-US" sz="1800" i="0" u="none" strike="noStrike" cap="none" dirty="0">
                <a:solidFill>
                  <a:schemeClr val="bg2"/>
                </a:solidFill>
                <a:sym typeface="Arial"/>
              </a:rPr>
              <a:t>Granzym</a:t>
            </a:r>
            <a:r>
              <a:rPr lang="en-US" sz="1800" dirty="0">
                <a:solidFill>
                  <a:schemeClr val="bg2"/>
                </a:solidFill>
              </a:rPr>
              <a:t>e B</a:t>
            </a:r>
          </a:p>
          <a:p>
            <a:pPr marL="285750" lvl="1" indent="-285750">
              <a:buFont typeface="Arial" panose="020B0604020202020204" pitchFamily="34" charset="0"/>
              <a:buChar char="•"/>
            </a:pPr>
            <a:r>
              <a:rPr lang="en-US" sz="1800" i="0" u="none" strike="noStrike" cap="none" dirty="0">
                <a:solidFill>
                  <a:schemeClr val="bg2"/>
                </a:solidFill>
                <a:sym typeface="Arial"/>
              </a:rPr>
              <a:t>IL-6</a:t>
            </a:r>
          </a:p>
          <a:p>
            <a:pPr marL="285750" lvl="1" indent="-285750">
              <a:buFont typeface="Arial" panose="020B0604020202020204" pitchFamily="34" charset="0"/>
              <a:buChar char="•"/>
            </a:pPr>
            <a:r>
              <a:rPr lang="en-US" sz="1800" dirty="0">
                <a:solidFill>
                  <a:schemeClr val="bg2"/>
                </a:solidFill>
              </a:rPr>
              <a:t>IL-10</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pic>
        <p:nvPicPr>
          <p:cNvPr id="5" name="Picture 4">
            <a:extLst>
              <a:ext uri="{FF2B5EF4-FFF2-40B4-BE49-F238E27FC236}">
                <a16:creationId xmlns:a16="http://schemas.microsoft.com/office/drawing/2014/main" id="{9A37ADF0-0460-4179-8ECD-AA9B58CBE2E5}"/>
              </a:ext>
            </a:extLst>
          </p:cNvPr>
          <p:cNvPicPr>
            <a:picLocks noChangeAspect="1"/>
          </p:cNvPicPr>
          <p:nvPr/>
        </p:nvPicPr>
        <p:blipFill rotWithShape="1">
          <a:blip r:embed="rId3"/>
          <a:srcRect r="46719"/>
          <a:stretch/>
        </p:blipFill>
        <p:spPr>
          <a:xfrm>
            <a:off x="3717555" y="1096449"/>
            <a:ext cx="2918340" cy="3834084"/>
          </a:xfrm>
          <a:prstGeom prst="rect">
            <a:avLst/>
          </a:prstGeom>
        </p:spPr>
      </p:pic>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Study Outcome: Systemic Inflammation</a:t>
            </a:r>
            <a:endParaRPr sz="2800" dirty="0">
              <a:solidFill>
                <a:schemeClr val="dk1"/>
              </a:solidFill>
            </a:endParaRPr>
          </a:p>
        </p:txBody>
      </p:sp>
      <p:pic>
        <p:nvPicPr>
          <p:cNvPr id="12" name="Picture 11">
            <a:extLst>
              <a:ext uri="{FF2B5EF4-FFF2-40B4-BE49-F238E27FC236}">
                <a16:creationId xmlns:a16="http://schemas.microsoft.com/office/drawing/2014/main" id="{B5CE6C5E-389E-4C4A-89FF-F38B980FE0BA}"/>
              </a:ext>
            </a:extLst>
          </p:cNvPr>
          <p:cNvPicPr>
            <a:picLocks noChangeAspect="1"/>
          </p:cNvPicPr>
          <p:nvPr/>
        </p:nvPicPr>
        <p:blipFill rotWithShape="1">
          <a:blip r:embed="rId3"/>
          <a:srcRect l="51395" t="8480" r="10663" b="61616"/>
          <a:stretch/>
        </p:blipFill>
        <p:spPr>
          <a:xfrm>
            <a:off x="6216243" y="1989905"/>
            <a:ext cx="2927758" cy="1615308"/>
          </a:xfrm>
          <a:prstGeom prst="rect">
            <a:avLst/>
          </a:prstGeom>
        </p:spPr>
      </p:pic>
      <p:sp>
        <p:nvSpPr>
          <p:cNvPr id="6" name="TextBox 5">
            <a:extLst>
              <a:ext uri="{FF2B5EF4-FFF2-40B4-BE49-F238E27FC236}">
                <a16:creationId xmlns:a16="http://schemas.microsoft.com/office/drawing/2014/main" id="{EA22095B-2B98-4329-AE1E-6C14324F792E}"/>
              </a:ext>
            </a:extLst>
          </p:cNvPr>
          <p:cNvSpPr txBox="1"/>
          <p:nvPr/>
        </p:nvSpPr>
        <p:spPr>
          <a:xfrm>
            <a:off x="6613770" y="3345894"/>
            <a:ext cx="734096" cy="369332"/>
          </a:xfrm>
          <a:prstGeom prst="rect">
            <a:avLst/>
          </a:prstGeom>
          <a:noFill/>
        </p:spPr>
        <p:txBody>
          <a:bodyPr wrap="square" rtlCol="0">
            <a:spAutoFit/>
          </a:bodyPr>
          <a:lstStyle/>
          <a:p>
            <a:pPr algn="ctr"/>
            <a:r>
              <a:rPr lang="en-US" sz="900" dirty="0"/>
              <a:t>Protein</a:t>
            </a:r>
            <a:br>
              <a:rPr lang="en-US" sz="900" dirty="0"/>
            </a:br>
            <a:r>
              <a:rPr lang="en-US" sz="900" dirty="0"/>
              <a:t>1</a:t>
            </a:r>
          </a:p>
        </p:txBody>
      </p:sp>
      <p:sp>
        <p:nvSpPr>
          <p:cNvPr id="14" name="TextBox 13">
            <a:extLst>
              <a:ext uri="{FF2B5EF4-FFF2-40B4-BE49-F238E27FC236}">
                <a16:creationId xmlns:a16="http://schemas.microsoft.com/office/drawing/2014/main" id="{112F4201-461F-4586-8082-46A6318A69CD}"/>
              </a:ext>
            </a:extLst>
          </p:cNvPr>
          <p:cNvSpPr txBox="1"/>
          <p:nvPr/>
        </p:nvSpPr>
        <p:spPr>
          <a:xfrm>
            <a:off x="7305394" y="3345894"/>
            <a:ext cx="734096" cy="369332"/>
          </a:xfrm>
          <a:prstGeom prst="rect">
            <a:avLst/>
          </a:prstGeom>
          <a:noFill/>
        </p:spPr>
        <p:txBody>
          <a:bodyPr wrap="square" rtlCol="0">
            <a:spAutoFit/>
          </a:bodyPr>
          <a:lstStyle/>
          <a:p>
            <a:pPr algn="ctr"/>
            <a:r>
              <a:rPr lang="en-US" sz="900" dirty="0"/>
              <a:t>Protein</a:t>
            </a:r>
            <a:br>
              <a:rPr lang="en-US" sz="900" dirty="0"/>
            </a:br>
            <a:r>
              <a:rPr lang="en-US" sz="900" dirty="0"/>
              <a:t>2</a:t>
            </a:r>
          </a:p>
        </p:txBody>
      </p:sp>
      <p:sp>
        <p:nvSpPr>
          <p:cNvPr id="15" name="TextBox 14">
            <a:extLst>
              <a:ext uri="{FF2B5EF4-FFF2-40B4-BE49-F238E27FC236}">
                <a16:creationId xmlns:a16="http://schemas.microsoft.com/office/drawing/2014/main" id="{A2DF0E4D-5701-4B06-8788-7E2D708B1F2D}"/>
              </a:ext>
            </a:extLst>
          </p:cNvPr>
          <p:cNvSpPr txBox="1"/>
          <p:nvPr/>
        </p:nvSpPr>
        <p:spPr>
          <a:xfrm>
            <a:off x="8057550" y="3345894"/>
            <a:ext cx="734096" cy="369332"/>
          </a:xfrm>
          <a:prstGeom prst="rect">
            <a:avLst/>
          </a:prstGeom>
          <a:noFill/>
        </p:spPr>
        <p:txBody>
          <a:bodyPr wrap="square" rtlCol="0">
            <a:spAutoFit/>
          </a:bodyPr>
          <a:lstStyle/>
          <a:p>
            <a:pPr algn="ctr"/>
            <a:r>
              <a:rPr lang="en-US" sz="900" dirty="0"/>
              <a:t>Protein</a:t>
            </a:r>
            <a:br>
              <a:rPr lang="en-US" sz="900" dirty="0"/>
            </a:br>
            <a:r>
              <a:rPr lang="en-US" sz="900" dirty="0"/>
              <a:t>3</a:t>
            </a:r>
          </a:p>
        </p:txBody>
      </p:sp>
      <p:sp>
        <p:nvSpPr>
          <p:cNvPr id="13" name="Google Shape;233;p38">
            <a:extLst>
              <a:ext uri="{FF2B5EF4-FFF2-40B4-BE49-F238E27FC236}">
                <a16:creationId xmlns:a16="http://schemas.microsoft.com/office/drawing/2014/main" id="{7EC2552D-F86F-4CEE-8352-FC5CE82D7FB5}"/>
              </a:ext>
            </a:extLst>
          </p:cNvPr>
          <p:cNvSpPr txBox="1"/>
          <p:nvPr/>
        </p:nvSpPr>
        <p:spPr>
          <a:xfrm>
            <a:off x="5551292" y="4709782"/>
            <a:ext cx="4242300" cy="5988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buClr>
                <a:schemeClr val="dk2"/>
              </a:buClr>
              <a:buSzPts val="1800"/>
            </a:pPr>
            <a:r>
              <a:rPr lang="en-US" sz="1200" b="1" i="1" dirty="0">
                <a:solidFill>
                  <a:schemeClr val="dk2"/>
                </a:solidFill>
                <a:latin typeface="Times New Roman" panose="02020603050405020304" pitchFamily="18" charset="0"/>
                <a:ea typeface="Roboto"/>
                <a:cs typeface="Times New Roman" panose="02020603050405020304" pitchFamily="18" charset="0"/>
                <a:sym typeface="Roboto"/>
              </a:rPr>
              <a:t>Schema of Luminex Assay</a:t>
            </a:r>
            <a:endParaRPr sz="1200" b="1" i="1"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6413E2B2-764E-47F2-9590-B7DC02F70F00}"/>
              </a:ext>
            </a:extLst>
          </p:cNvPr>
          <p:cNvSpPr/>
          <p:nvPr/>
        </p:nvSpPr>
        <p:spPr>
          <a:xfrm>
            <a:off x="2236206" y="2636754"/>
            <a:ext cx="1869458" cy="1754326"/>
          </a:xfrm>
          <a:prstGeom prst="rect">
            <a:avLst/>
          </a:prstGeom>
        </p:spPr>
        <p:txBody>
          <a:bodyPr wrap="square">
            <a:spAutoFit/>
          </a:bodyPr>
          <a:lstStyle/>
          <a:p>
            <a:pPr marL="285750" lvl="1" indent="-285750">
              <a:buFont typeface="Arial" panose="020B0604020202020204" pitchFamily="34" charset="0"/>
              <a:buChar char="•"/>
            </a:pPr>
            <a:r>
              <a:rPr lang="en-US" sz="1800" dirty="0">
                <a:solidFill>
                  <a:schemeClr val="bg2"/>
                </a:solidFill>
              </a:rPr>
              <a:t>CXCL10</a:t>
            </a:r>
          </a:p>
          <a:p>
            <a:pPr marL="285750" lvl="1" indent="-285750">
              <a:buFont typeface="Arial" panose="020B0604020202020204" pitchFamily="34" charset="0"/>
              <a:buChar char="•"/>
            </a:pPr>
            <a:r>
              <a:rPr lang="en-US" sz="1800" dirty="0" err="1">
                <a:solidFill>
                  <a:schemeClr val="bg2"/>
                </a:solidFill>
              </a:rPr>
              <a:t>TNFalpha</a:t>
            </a:r>
            <a:endParaRPr lang="en-US" sz="1800" dirty="0">
              <a:solidFill>
                <a:schemeClr val="bg2"/>
              </a:solidFill>
            </a:endParaRPr>
          </a:p>
          <a:p>
            <a:pPr marL="285750" lvl="1" indent="-285750">
              <a:buFont typeface="Arial" panose="020B0604020202020204" pitchFamily="34" charset="0"/>
              <a:buChar char="•"/>
            </a:pPr>
            <a:r>
              <a:rPr lang="en-US" sz="1800" dirty="0">
                <a:solidFill>
                  <a:schemeClr val="bg2"/>
                </a:solidFill>
              </a:rPr>
              <a:t>TNFR1</a:t>
            </a:r>
          </a:p>
          <a:p>
            <a:pPr marL="285750" lvl="1" indent="-285750">
              <a:buFont typeface="Arial" panose="020B0604020202020204" pitchFamily="34" charset="0"/>
              <a:buChar char="•"/>
            </a:pPr>
            <a:r>
              <a:rPr lang="en-US" sz="1800" dirty="0">
                <a:solidFill>
                  <a:schemeClr val="bg2"/>
                </a:solidFill>
              </a:rPr>
              <a:t>TNFRII</a:t>
            </a:r>
          </a:p>
          <a:p>
            <a:pPr marL="285750" lvl="1" indent="-285750">
              <a:buFont typeface="Arial" panose="020B0604020202020204" pitchFamily="34" charset="0"/>
              <a:buChar char="•"/>
            </a:pPr>
            <a:r>
              <a:rPr lang="en-US" sz="1800" dirty="0">
                <a:solidFill>
                  <a:schemeClr val="bg2"/>
                </a:solidFill>
              </a:rPr>
              <a:t>CRP</a:t>
            </a:r>
          </a:p>
          <a:p>
            <a:pPr marL="285750" lvl="1" indent="-285750">
              <a:buFont typeface="Arial" panose="020B0604020202020204" pitchFamily="34" charset="0"/>
              <a:buChar char="•"/>
            </a:pPr>
            <a:r>
              <a:rPr lang="en-US" sz="1800" dirty="0">
                <a:solidFill>
                  <a:schemeClr val="bg2"/>
                </a:solidFill>
              </a:rPr>
              <a:t>Endothelin</a:t>
            </a:r>
          </a:p>
        </p:txBody>
      </p:sp>
    </p:spTree>
    <p:extLst>
      <p:ext uri="{BB962C8B-B14F-4D97-AF65-F5344CB8AC3E}">
        <p14:creationId xmlns:p14="http://schemas.microsoft.com/office/powerpoint/2010/main" val="165209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2;p37">
            <a:extLst>
              <a:ext uri="{FF2B5EF4-FFF2-40B4-BE49-F238E27FC236}">
                <a16:creationId xmlns:a16="http://schemas.microsoft.com/office/drawing/2014/main" id="{A1AC7484-AB51-43AB-B560-CE79FCD2897F}"/>
              </a:ext>
            </a:extLst>
          </p:cNvPr>
          <p:cNvSpPr txBox="1">
            <a:spLocks/>
          </p:cNvSpPr>
          <p:nvPr/>
        </p:nvSpPr>
        <p:spPr>
          <a:xfrm>
            <a:off x="311700" y="250980"/>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4200"/>
            </a:pPr>
            <a:r>
              <a:rPr lang="en-US" sz="2800" dirty="0">
                <a:solidFill>
                  <a:schemeClr val="tx1"/>
                </a:solidFill>
              </a:rPr>
              <a:t>Progress Thus Far</a:t>
            </a:r>
          </a:p>
        </p:txBody>
      </p:sp>
      <p:graphicFrame>
        <p:nvGraphicFramePr>
          <p:cNvPr id="5" name="Table 4">
            <a:extLst>
              <a:ext uri="{FF2B5EF4-FFF2-40B4-BE49-F238E27FC236}">
                <a16:creationId xmlns:a16="http://schemas.microsoft.com/office/drawing/2014/main" id="{048F1B2F-A7DD-49CE-B40D-26E8C27DEF64}"/>
              </a:ext>
            </a:extLst>
          </p:cNvPr>
          <p:cNvGraphicFramePr>
            <a:graphicFrameLocks noGrp="1"/>
          </p:cNvGraphicFramePr>
          <p:nvPr>
            <p:extLst>
              <p:ext uri="{D42A27DB-BD31-4B8C-83A1-F6EECF244321}">
                <p14:modId xmlns:p14="http://schemas.microsoft.com/office/powerpoint/2010/main" val="3290417659"/>
              </p:ext>
            </p:extLst>
          </p:nvPr>
        </p:nvGraphicFramePr>
        <p:xfrm>
          <a:off x="275644" y="958480"/>
          <a:ext cx="4011263" cy="3556595"/>
        </p:xfrm>
        <a:graphic>
          <a:graphicData uri="http://schemas.openxmlformats.org/drawingml/2006/table">
            <a:tbl>
              <a:tblPr firstRow="1" bandRow="1">
                <a:tableStyleId>{A327AD7B-8499-4DFA-9E4D-09E37E3CAB84}</a:tableStyleId>
              </a:tblPr>
              <a:tblGrid>
                <a:gridCol w="2274064">
                  <a:extLst>
                    <a:ext uri="{9D8B030D-6E8A-4147-A177-3AD203B41FA5}">
                      <a16:colId xmlns:a16="http://schemas.microsoft.com/office/drawing/2014/main" val="1888880224"/>
                    </a:ext>
                  </a:extLst>
                </a:gridCol>
                <a:gridCol w="1737199">
                  <a:extLst>
                    <a:ext uri="{9D8B030D-6E8A-4147-A177-3AD203B41FA5}">
                      <a16:colId xmlns:a16="http://schemas.microsoft.com/office/drawing/2014/main" val="2999283994"/>
                    </a:ext>
                  </a:extLst>
                </a:gridCol>
              </a:tblGrid>
              <a:tr h="565067">
                <a:tc>
                  <a:txBody>
                    <a:bodyPr/>
                    <a:lstStyle/>
                    <a:p>
                      <a:pPr algn="ctr"/>
                      <a:r>
                        <a:rPr lang="en-US" dirty="0"/>
                        <a:t>Characteristic</a:t>
                      </a:r>
                    </a:p>
                  </a:txBody>
                  <a:tcPr/>
                </a:tc>
                <a:tc>
                  <a:txBody>
                    <a:bodyPr/>
                    <a:lstStyle/>
                    <a:p>
                      <a:pPr algn="ctr"/>
                      <a:r>
                        <a:rPr lang="en-US" dirty="0"/>
                        <a:t>HIV +</a:t>
                      </a:r>
                    </a:p>
                    <a:p>
                      <a:pPr algn="ctr"/>
                      <a:r>
                        <a:rPr lang="en-US" dirty="0"/>
                        <a:t>(n=52)</a:t>
                      </a:r>
                    </a:p>
                  </a:txBody>
                  <a:tcPr/>
                </a:tc>
                <a:extLst>
                  <a:ext uri="{0D108BD9-81ED-4DB2-BD59-A6C34878D82A}">
                    <a16:rowId xmlns:a16="http://schemas.microsoft.com/office/drawing/2014/main" val="659547008"/>
                  </a:ext>
                </a:extLst>
              </a:tr>
              <a:tr h="332392">
                <a:tc>
                  <a:txBody>
                    <a:bodyPr/>
                    <a:lstStyle/>
                    <a:p>
                      <a:pPr algn="l"/>
                      <a:r>
                        <a:rPr lang="en-US" dirty="0"/>
                        <a:t>Age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59.4 ± 8.0</a:t>
                      </a:r>
                    </a:p>
                  </a:txBody>
                  <a:tcPr/>
                </a:tc>
                <a:extLst>
                  <a:ext uri="{0D108BD9-81ED-4DB2-BD59-A6C34878D82A}">
                    <a16:rowId xmlns:a16="http://schemas.microsoft.com/office/drawing/2014/main" val="3463006439"/>
                  </a:ext>
                </a:extLst>
              </a:tr>
              <a:tr h="332392">
                <a:tc>
                  <a:txBody>
                    <a:bodyPr/>
                    <a:lstStyle/>
                    <a:p>
                      <a:pPr algn="l"/>
                      <a:r>
                        <a:rPr lang="en-US" dirty="0"/>
                        <a:t>Gender  </a:t>
                      </a:r>
                    </a:p>
                  </a:txBody>
                  <a:tcPr/>
                </a:tc>
                <a:tc>
                  <a:txBody>
                    <a:bodyPr/>
                    <a:lstStyle/>
                    <a:p>
                      <a:pPr algn="ctr"/>
                      <a:endParaRPr lang="en-US"/>
                    </a:p>
                  </a:txBody>
                  <a:tcPr/>
                </a:tc>
                <a:extLst>
                  <a:ext uri="{0D108BD9-81ED-4DB2-BD59-A6C34878D82A}">
                    <a16:rowId xmlns:a16="http://schemas.microsoft.com/office/drawing/2014/main" val="4017099587"/>
                  </a:ext>
                </a:extLst>
              </a:tr>
              <a:tr h="332392">
                <a:tc>
                  <a:txBody>
                    <a:bodyPr/>
                    <a:lstStyle/>
                    <a:p>
                      <a:pPr algn="ctr"/>
                      <a:r>
                        <a:rPr lang="en-US" dirty="0"/>
                        <a:t>Male</a:t>
                      </a:r>
                    </a:p>
                  </a:txBody>
                  <a:tcPr/>
                </a:tc>
                <a:tc>
                  <a:txBody>
                    <a:bodyPr/>
                    <a:lstStyle/>
                    <a:p>
                      <a:pPr algn="ctr"/>
                      <a:r>
                        <a:rPr lang="en-US" dirty="0"/>
                        <a:t>42 (81%)</a:t>
                      </a:r>
                    </a:p>
                  </a:txBody>
                  <a:tcPr/>
                </a:tc>
                <a:extLst>
                  <a:ext uri="{0D108BD9-81ED-4DB2-BD59-A6C34878D82A}">
                    <a16:rowId xmlns:a16="http://schemas.microsoft.com/office/drawing/2014/main" val="4146621024"/>
                  </a:ext>
                </a:extLst>
              </a:tr>
              <a:tr h="332392">
                <a:tc>
                  <a:txBody>
                    <a:bodyPr/>
                    <a:lstStyle/>
                    <a:p>
                      <a:pPr algn="ctr"/>
                      <a:r>
                        <a:rPr lang="en-US" dirty="0"/>
                        <a:t>Female</a:t>
                      </a:r>
                    </a:p>
                  </a:txBody>
                  <a:tcPr/>
                </a:tc>
                <a:tc>
                  <a:txBody>
                    <a:bodyPr/>
                    <a:lstStyle/>
                    <a:p>
                      <a:pPr algn="ctr"/>
                      <a:r>
                        <a:rPr lang="en-US" dirty="0"/>
                        <a:t>10 (19%)</a:t>
                      </a:r>
                    </a:p>
                  </a:txBody>
                  <a:tcPr/>
                </a:tc>
                <a:extLst>
                  <a:ext uri="{0D108BD9-81ED-4DB2-BD59-A6C34878D82A}">
                    <a16:rowId xmlns:a16="http://schemas.microsoft.com/office/drawing/2014/main" val="3891319628"/>
                  </a:ext>
                </a:extLst>
              </a:tr>
              <a:tr h="332392">
                <a:tc>
                  <a:txBody>
                    <a:bodyPr/>
                    <a:lstStyle/>
                    <a:p>
                      <a:pPr algn="l"/>
                      <a:r>
                        <a:rPr lang="en-US" dirty="0"/>
                        <a:t>Race</a:t>
                      </a:r>
                    </a:p>
                  </a:txBody>
                  <a:tcPr/>
                </a:tc>
                <a:tc>
                  <a:txBody>
                    <a:bodyPr/>
                    <a:lstStyle/>
                    <a:p>
                      <a:pPr algn="ctr"/>
                      <a:endParaRPr lang="en-US" dirty="0"/>
                    </a:p>
                  </a:txBody>
                  <a:tcPr/>
                </a:tc>
                <a:extLst>
                  <a:ext uri="{0D108BD9-81ED-4DB2-BD59-A6C34878D82A}">
                    <a16:rowId xmlns:a16="http://schemas.microsoft.com/office/drawing/2014/main" val="287978424"/>
                  </a:ext>
                </a:extLst>
              </a:tr>
              <a:tr h="332392">
                <a:tc>
                  <a:txBody>
                    <a:bodyPr/>
                    <a:lstStyle/>
                    <a:p>
                      <a:pPr algn="ctr"/>
                      <a:r>
                        <a:rPr lang="en-US" dirty="0"/>
                        <a:t>White</a:t>
                      </a:r>
                    </a:p>
                  </a:txBody>
                  <a:tcPr/>
                </a:tc>
                <a:tc>
                  <a:txBody>
                    <a:bodyPr/>
                    <a:lstStyle/>
                    <a:p>
                      <a:pPr algn="ctr"/>
                      <a:r>
                        <a:rPr lang="en-US" dirty="0"/>
                        <a:t>23 (44%) </a:t>
                      </a:r>
                    </a:p>
                  </a:txBody>
                  <a:tcPr/>
                </a:tc>
                <a:extLst>
                  <a:ext uri="{0D108BD9-81ED-4DB2-BD59-A6C34878D82A}">
                    <a16:rowId xmlns:a16="http://schemas.microsoft.com/office/drawing/2014/main" val="2457796117"/>
                  </a:ext>
                </a:extLst>
              </a:tr>
              <a:tr h="332392">
                <a:tc>
                  <a:txBody>
                    <a:bodyPr/>
                    <a:lstStyle/>
                    <a:p>
                      <a:pPr algn="ctr"/>
                      <a:r>
                        <a:rPr lang="en-US" dirty="0"/>
                        <a:t>Black </a:t>
                      </a:r>
                    </a:p>
                  </a:txBody>
                  <a:tcPr/>
                </a:tc>
                <a:tc>
                  <a:txBody>
                    <a:bodyPr/>
                    <a:lstStyle/>
                    <a:p>
                      <a:pPr algn="ctr"/>
                      <a:r>
                        <a:rPr lang="en-US" dirty="0"/>
                        <a:t>26 (50%)</a:t>
                      </a:r>
                    </a:p>
                  </a:txBody>
                  <a:tcPr/>
                </a:tc>
                <a:extLst>
                  <a:ext uri="{0D108BD9-81ED-4DB2-BD59-A6C34878D82A}">
                    <a16:rowId xmlns:a16="http://schemas.microsoft.com/office/drawing/2014/main" val="3704279274"/>
                  </a:ext>
                </a:extLst>
              </a:tr>
              <a:tr h="332392">
                <a:tc>
                  <a:txBody>
                    <a:bodyPr/>
                    <a:lstStyle/>
                    <a:p>
                      <a:pPr algn="ctr"/>
                      <a:r>
                        <a:rPr lang="en-US" dirty="0"/>
                        <a:t>Other</a:t>
                      </a:r>
                    </a:p>
                  </a:txBody>
                  <a:tcPr/>
                </a:tc>
                <a:tc>
                  <a:txBody>
                    <a:bodyPr/>
                    <a:lstStyle/>
                    <a:p>
                      <a:pPr algn="ctr"/>
                      <a:r>
                        <a:rPr lang="en-US" dirty="0"/>
                        <a:t>3 (6%)</a:t>
                      </a:r>
                    </a:p>
                  </a:txBody>
                  <a:tcPr/>
                </a:tc>
                <a:extLst>
                  <a:ext uri="{0D108BD9-81ED-4DB2-BD59-A6C34878D82A}">
                    <a16:rowId xmlns:a16="http://schemas.microsoft.com/office/drawing/2014/main" val="642687009"/>
                  </a:ext>
                </a:extLst>
              </a:tr>
              <a:tr h="332392">
                <a:tc>
                  <a:txBody>
                    <a:bodyPr/>
                    <a:lstStyle/>
                    <a:p>
                      <a:pPr algn="l"/>
                      <a:r>
                        <a:rPr lang="en-US" dirty="0"/>
                        <a:t>CD4 count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664 ± 305</a:t>
                      </a:r>
                    </a:p>
                  </a:txBody>
                  <a:tcPr/>
                </a:tc>
                <a:extLst>
                  <a:ext uri="{0D108BD9-81ED-4DB2-BD59-A6C34878D82A}">
                    <a16:rowId xmlns:a16="http://schemas.microsoft.com/office/drawing/2014/main" val="1653487699"/>
                  </a:ext>
                </a:extLst>
              </a:tr>
            </a:tbl>
          </a:graphicData>
        </a:graphic>
      </p:graphicFrame>
      <p:sp>
        <p:nvSpPr>
          <p:cNvPr id="7" name="TextBox 6">
            <a:extLst>
              <a:ext uri="{FF2B5EF4-FFF2-40B4-BE49-F238E27FC236}">
                <a16:creationId xmlns:a16="http://schemas.microsoft.com/office/drawing/2014/main" id="{24CAF729-53D1-4F48-B03D-C2DB1ECC8E06}"/>
              </a:ext>
            </a:extLst>
          </p:cNvPr>
          <p:cNvSpPr txBox="1"/>
          <p:nvPr/>
        </p:nvSpPr>
        <p:spPr>
          <a:xfrm>
            <a:off x="7367539" y="4776286"/>
            <a:ext cx="2929521" cy="523220"/>
          </a:xfrm>
          <a:prstGeom prst="rect">
            <a:avLst/>
          </a:prstGeom>
          <a:noFill/>
        </p:spPr>
        <p:txBody>
          <a:bodyPr wrap="square" rtlCol="0">
            <a:spAutoFit/>
          </a:bodyPr>
          <a:lstStyle/>
          <a:p>
            <a:r>
              <a:rPr lang="en-US" dirty="0"/>
              <a:t>Target: 150 HIV + </a:t>
            </a:r>
          </a:p>
          <a:p>
            <a:r>
              <a:rPr lang="en-US" dirty="0"/>
              <a:t>             </a:t>
            </a:r>
          </a:p>
        </p:txBody>
      </p:sp>
      <p:graphicFrame>
        <p:nvGraphicFramePr>
          <p:cNvPr id="6" name="Table 5">
            <a:extLst>
              <a:ext uri="{FF2B5EF4-FFF2-40B4-BE49-F238E27FC236}">
                <a16:creationId xmlns:a16="http://schemas.microsoft.com/office/drawing/2014/main" id="{AB036222-EC18-4723-AFA8-CF647C43BC89}"/>
              </a:ext>
            </a:extLst>
          </p:cNvPr>
          <p:cNvGraphicFramePr>
            <a:graphicFrameLocks noGrp="1"/>
          </p:cNvGraphicFramePr>
          <p:nvPr>
            <p:extLst>
              <p:ext uri="{D42A27DB-BD31-4B8C-83A1-F6EECF244321}">
                <p14:modId xmlns:p14="http://schemas.microsoft.com/office/powerpoint/2010/main" val="3571031279"/>
              </p:ext>
            </p:extLst>
          </p:nvPr>
        </p:nvGraphicFramePr>
        <p:xfrm>
          <a:off x="4487074" y="958480"/>
          <a:ext cx="4529363" cy="1562243"/>
        </p:xfrm>
        <a:graphic>
          <a:graphicData uri="http://schemas.openxmlformats.org/drawingml/2006/table">
            <a:tbl>
              <a:tblPr firstRow="1" bandRow="1">
                <a:tableStyleId>{A327AD7B-8499-4DFA-9E4D-09E37E3CAB84}</a:tableStyleId>
              </a:tblPr>
              <a:tblGrid>
                <a:gridCol w="1694777">
                  <a:extLst>
                    <a:ext uri="{9D8B030D-6E8A-4147-A177-3AD203B41FA5}">
                      <a16:colId xmlns:a16="http://schemas.microsoft.com/office/drawing/2014/main" val="1888880224"/>
                    </a:ext>
                  </a:extLst>
                </a:gridCol>
                <a:gridCol w="896372">
                  <a:extLst>
                    <a:ext uri="{9D8B030D-6E8A-4147-A177-3AD203B41FA5}">
                      <a16:colId xmlns:a16="http://schemas.microsoft.com/office/drawing/2014/main" val="4157250536"/>
                    </a:ext>
                  </a:extLst>
                </a:gridCol>
                <a:gridCol w="1938214">
                  <a:extLst>
                    <a:ext uri="{9D8B030D-6E8A-4147-A177-3AD203B41FA5}">
                      <a16:colId xmlns:a16="http://schemas.microsoft.com/office/drawing/2014/main" val="2999283994"/>
                    </a:ext>
                  </a:extLst>
                </a:gridCol>
              </a:tblGrid>
              <a:tr h="565067">
                <a:tc>
                  <a:txBody>
                    <a:bodyPr/>
                    <a:lstStyle/>
                    <a:p>
                      <a:pPr algn="ctr"/>
                      <a:r>
                        <a:rPr lang="en-US" dirty="0"/>
                        <a:t>Sleep </a:t>
                      </a:r>
                    </a:p>
                    <a:p>
                      <a:pPr algn="ctr"/>
                      <a:r>
                        <a:rPr lang="en-US" dirty="0"/>
                        <a:t>Characteristic</a:t>
                      </a:r>
                    </a:p>
                  </a:txBody>
                  <a:tcPr/>
                </a:tc>
                <a:tc>
                  <a:txBody>
                    <a:bodyPr/>
                    <a:lstStyle/>
                    <a:p>
                      <a:pPr algn="ctr"/>
                      <a:r>
                        <a:rPr lang="en-US" dirty="0"/>
                        <a:t>Total</a:t>
                      </a:r>
                    </a:p>
                    <a:p>
                      <a:pPr algn="ctr"/>
                      <a:r>
                        <a:rPr lang="en-US" dirty="0"/>
                        <a:t>n </a:t>
                      </a:r>
                    </a:p>
                  </a:txBody>
                  <a:tcPr/>
                </a:tc>
                <a:tc>
                  <a:txBody>
                    <a:bodyPr/>
                    <a:lstStyle/>
                    <a:p>
                      <a:pPr algn="ctr"/>
                      <a:r>
                        <a:rPr lang="en-US" dirty="0"/>
                        <a:t>Median (IQR)</a:t>
                      </a:r>
                    </a:p>
                  </a:txBody>
                  <a:tcPr/>
                </a:tc>
                <a:extLst>
                  <a:ext uri="{0D108BD9-81ED-4DB2-BD59-A6C34878D82A}">
                    <a16:rowId xmlns:a16="http://schemas.microsoft.com/office/drawing/2014/main" val="659547008"/>
                  </a:ext>
                </a:extLst>
              </a:tr>
              <a:tr h="332392">
                <a:tc>
                  <a:txBody>
                    <a:bodyPr/>
                    <a:lstStyle/>
                    <a:p>
                      <a:pPr algn="l"/>
                      <a:r>
                        <a:rPr lang="en-US" dirty="0"/>
                        <a:t>AHI (events/</a:t>
                      </a:r>
                      <a:r>
                        <a:rPr lang="en-US" dirty="0" err="1"/>
                        <a:t>hr</a:t>
                      </a:r>
                      <a:r>
                        <a:rPr lang="en-US" dirty="0"/>
                        <a:t>)</a:t>
                      </a:r>
                    </a:p>
                  </a:txBody>
                  <a:tcPr/>
                </a:tc>
                <a:tc>
                  <a:txBody>
                    <a:bodyPr/>
                    <a:lstStyle/>
                    <a:p>
                      <a:pPr algn="ctr"/>
                      <a:r>
                        <a:rPr lang="en-US" dirty="0"/>
                        <a:t>49</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6.4 (3.5,13.2)</a:t>
                      </a:r>
                    </a:p>
                  </a:txBody>
                  <a:tcPr/>
                </a:tc>
                <a:extLst>
                  <a:ext uri="{0D108BD9-81ED-4DB2-BD59-A6C34878D82A}">
                    <a16:rowId xmlns:a16="http://schemas.microsoft.com/office/drawing/2014/main" val="3463006439"/>
                  </a:ext>
                </a:extLst>
              </a:tr>
              <a:tr h="332392">
                <a:tc>
                  <a:txBody>
                    <a:bodyPr/>
                    <a:lstStyle/>
                    <a:p>
                      <a:pPr algn="l"/>
                      <a:r>
                        <a:rPr lang="en-US" dirty="0"/>
                        <a:t>Sleep Duration (</a:t>
                      </a:r>
                      <a:r>
                        <a:rPr lang="en-US" dirty="0" err="1"/>
                        <a:t>hr</a:t>
                      </a:r>
                      <a:r>
                        <a:rPr lang="en-US" dirty="0"/>
                        <a:t>)</a:t>
                      </a:r>
                    </a:p>
                  </a:txBody>
                  <a:tcPr/>
                </a:tc>
                <a:tc>
                  <a:txBody>
                    <a:bodyPr/>
                    <a:lstStyle/>
                    <a:p>
                      <a:pPr algn="ctr"/>
                      <a:r>
                        <a:rPr lang="en-US" dirty="0"/>
                        <a:t>26</a:t>
                      </a:r>
                    </a:p>
                  </a:txBody>
                  <a:tcPr/>
                </a:tc>
                <a:tc>
                  <a:txBody>
                    <a:bodyPr/>
                    <a:lstStyle/>
                    <a:p>
                      <a:pPr algn="ctr"/>
                      <a:r>
                        <a:rPr lang="en-US" dirty="0"/>
                        <a:t>6.7 (5.64, 7.80)</a:t>
                      </a:r>
                    </a:p>
                  </a:txBody>
                  <a:tcPr/>
                </a:tc>
                <a:extLst>
                  <a:ext uri="{0D108BD9-81ED-4DB2-BD59-A6C34878D82A}">
                    <a16:rowId xmlns:a16="http://schemas.microsoft.com/office/drawing/2014/main" val="287978424"/>
                  </a:ext>
                </a:extLst>
              </a:tr>
              <a:tr h="332392">
                <a:tc>
                  <a:txBody>
                    <a:bodyPr/>
                    <a:lstStyle/>
                    <a:p>
                      <a:pPr algn="l"/>
                      <a:r>
                        <a:rPr lang="en-US" dirty="0"/>
                        <a:t>Sleep Efficiency</a:t>
                      </a:r>
                    </a:p>
                  </a:txBody>
                  <a:tcPr/>
                </a:tc>
                <a:tc>
                  <a:txBody>
                    <a:bodyPr/>
                    <a:lstStyle/>
                    <a:p>
                      <a:pPr algn="ctr"/>
                      <a:r>
                        <a:rPr lang="en-US" dirty="0"/>
                        <a:t>26</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87% (82%-92%)</a:t>
                      </a:r>
                    </a:p>
                  </a:txBody>
                  <a:tcPr/>
                </a:tc>
                <a:extLst>
                  <a:ext uri="{0D108BD9-81ED-4DB2-BD59-A6C34878D82A}">
                    <a16:rowId xmlns:a16="http://schemas.microsoft.com/office/drawing/2014/main" val="1653487699"/>
                  </a:ext>
                </a:extLst>
              </a:tr>
            </a:tbl>
          </a:graphicData>
        </a:graphic>
      </p:graphicFrame>
    </p:spTree>
    <p:extLst>
      <p:ext uri="{BB962C8B-B14F-4D97-AF65-F5344CB8AC3E}">
        <p14:creationId xmlns:p14="http://schemas.microsoft.com/office/powerpoint/2010/main" val="177586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EF11AD92-58A0-43D5-AFF9-1F4F58853EE9}"/>
              </a:ext>
            </a:extLst>
          </p:cNvPr>
          <p:cNvGraphicFramePr>
            <a:graphicFrameLocks noChangeAspect="1"/>
          </p:cNvGraphicFramePr>
          <p:nvPr>
            <p:extLst>
              <p:ext uri="{D42A27DB-BD31-4B8C-83A1-F6EECF244321}">
                <p14:modId xmlns:p14="http://schemas.microsoft.com/office/powerpoint/2010/main" val="2433478305"/>
              </p:ext>
            </p:extLst>
          </p:nvPr>
        </p:nvGraphicFramePr>
        <p:xfrm>
          <a:off x="422282" y="-843687"/>
          <a:ext cx="7457991" cy="5634761"/>
        </p:xfrm>
        <a:graphic>
          <a:graphicData uri="http://schemas.openxmlformats.org/presentationml/2006/ole">
            <mc:AlternateContent xmlns:mc="http://schemas.openxmlformats.org/markup-compatibility/2006">
              <mc:Choice xmlns:v="urn:schemas-microsoft-com:vml" Requires="v">
                <p:oleObj spid="_x0000_s5167" name="Prism 8" r:id="rId4" imgW="7009979" imgH="5238686" progId="Prism8.Document">
                  <p:embed/>
                </p:oleObj>
              </mc:Choice>
              <mc:Fallback>
                <p:oleObj name="Prism 8" r:id="rId4" imgW="7009979" imgH="5238686" progId="Prism8.Document">
                  <p:embed/>
                  <p:pic>
                    <p:nvPicPr>
                      <p:cNvPr id="0" name=""/>
                      <p:cNvPicPr/>
                      <p:nvPr/>
                    </p:nvPicPr>
                    <p:blipFill>
                      <a:blip r:embed="rId5"/>
                      <a:stretch>
                        <a:fillRect/>
                      </a:stretch>
                    </p:blipFill>
                    <p:spPr>
                      <a:xfrm>
                        <a:off x="422282" y="-843687"/>
                        <a:ext cx="7457991" cy="5634761"/>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C9661E6-C8D6-4295-B98E-50E6D8A3D64F}"/>
              </a:ext>
            </a:extLst>
          </p:cNvPr>
          <p:cNvSpPr/>
          <p:nvPr/>
        </p:nvSpPr>
        <p:spPr>
          <a:xfrm>
            <a:off x="4315034" y="1373488"/>
            <a:ext cx="4828966" cy="3254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012BC48-E343-49B5-82FB-D0350640137B}"/>
              </a:ext>
            </a:extLst>
          </p:cNvPr>
          <p:cNvSpPr/>
          <p:nvPr/>
        </p:nvSpPr>
        <p:spPr>
          <a:xfrm>
            <a:off x="7164485" y="-2527"/>
            <a:ext cx="1324288" cy="8693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D1816C-76B8-4AFA-9394-BB5D48EFF09F}"/>
              </a:ext>
            </a:extLst>
          </p:cNvPr>
          <p:cNvSpPr/>
          <p:nvPr/>
        </p:nvSpPr>
        <p:spPr>
          <a:xfrm>
            <a:off x="7663476" y="759655"/>
            <a:ext cx="886408" cy="396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60F0F89-B316-4141-9F7E-ABA457F3D313}"/>
              </a:ext>
            </a:extLst>
          </p:cNvPr>
          <p:cNvSpPr/>
          <p:nvPr/>
        </p:nvSpPr>
        <p:spPr>
          <a:xfrm>
            <a:off x="6615557" y="666944"/>
            <a:ext cx="594917" cy="790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A59325-4637-4B40-BEA8-7BF0DCA1608F}"/>
              </a:ext>
            </a:extLst>
          </p:cNvPr>
          <p:cNvSpPr/>
          <p:nvPr/>
        </p:nvSpPr>
        <p:spPr>
          <a:xfrm>
            <a:off x="2780037" y="1304463"/>
            <a:ext cx="1494854" cy="3222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8D044E4-0BB3-423B-B8C7-29C751D4CC51}"/>
              </a:ext>
            </a:extLst>
          </p:cNvPr>
          <p:cNvSpPr/>
          <p:nvPr/>
        </p:nvSpPr>
        <p:spPr>
          <a:xfrm>
            <a:off x="3342748" y="759655"/>
            <a:ext cx="1429995" cy="1143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CD3DBED-A735-4336-B9F0-BDB2218E3925}"/>
              </a:ext>
            </a:extLst>
          </p:cNvPr>
          <p:cNvSpPr txBox="1"/>
          <p:nvPr/>
        </p:nvSpPr>
        <p:spPr>
          <a:xfrm>
            <a:off x="2759317" y="1525291"/>
            <a:ext cx="1118906" cy="276999"/>
          </a:xfrm>
          <a:prstGeom prst="rect">
            <a:avLst/>
          </a:prstGeom>
          <a:noFill/>
        </p:spPr>
        <p:txBody>
          <a:bodyPr wrap="square" rtlCol="0">
            <a:spAutoFit/>
          </a:bodyPr>
          <a:lstStyle/>
          <a:p>
            <a:r>
              <a:rPr lang="en-US" sz="1200" dirty="0"/>
              <a:t>p-value 0.029 </a:t>
            </a:r>
          </a:p>
        </p:txBody>
      </p:sp>
      <p:sp>
        <p:nvSpPr>
          <p:cNvPr id="44" name="TextBox 43">
            <a:extLst>
              <a:ext uri="{FF2B5EF4-FFF2-40B4-BE49-F238E27FC236}">
                <a16:creationId xmlns:a16="http://schemas.microsoft.com/office/drawing/2014/main" id="{5CF84F9F-04D2-4053-BD76-2E6250601A36}"/>
              </a:ext>
            </a:extLst>
          </p:cNvPr>
          <p:cNvSpPr txBox="1"/>
          <p:nvPr/>
        </p:nvSpPr>
        <p:spPr>
          <a:xfrm>
            <a:off x="5169739" y="2048005"/>
            <a:ext cx="1118906" cy="276999"/>
          </a:xfrm>
          <a:prstGeom prst="rect">
            <a:avLst/>
          </a:prstGeom>
          <a:noFill/>
        </p:spPr>
        <p:txBody>
          <a:bodyPr wrap="square" rtlCol="0">
            <a:spAutoFit/>
          </a:bodyPr>
          <a:lstStyle/>
          <a:p>
            <a:r>
              <a:rPr lang="en-US" sz="1200" dirty="0"/>
              <a:t>p-value 0.022 </a:t>
            </a:r>
          </a:p>
        </p:txBody>
      </p:sp>
      <p:sp>
        <p:nvSpPr>
          <p:cNvPr id="45" name="TextBox 44">
            <a:extLst>
              <a:ext uri="{FF2B5EF4-FFF2-40B4-BE49-F238E27FC236}">
                <a16:creationId xmlns:a16="http://schemas.microsoft.com/office/drawing/2014/main" id="{CCCB86DF-6872-4148-9A24-4ABA469218B9}"/>
              </a:ext>
            </a:extLst>
          </p:cNvPr>
          <p:cNvSpPr txBox="1"/>
          <p:nvPr/>
        </p:nvSpPr>
        <p:spPr>
          <a:xfrm>
            <a:off x="5160022" y="3949392"/>
            <a:ext cx="1118906" cy="276999"/>
          </a:xfrm>
          <a:prstGeom prst="rect">
            <a:avLst/>
          </a:prstGeom>
          <a:noFill/>
        </p:spPr>
        <p:txBody>
          <a:bodyPr wrap="square" rtlCol="0">
            <a:spAutoFit/>
          </a:bodyPr>
          <a:lstStyle/>
          <a:p>
            <a:r>
              <a:rPr lang="en-US" sz="1200" dirty="0"/>
              <a:t>p-value 0.039 </a:t>
            </a:r>
          </a:p>
        </p:txBody>
      </p:sp>
      <p:sp>
        <p:nvSpPr>
          <p:cNvPr id="46" name="TextBox 45">
            <a:extLst>
              <a:ext uri="{FF2B5EF4-FFF2-40B4-BE49-F238E27FC236}">
                <a16:creationId xmlns:a16="http://schemas.microsoft.com/office/drawing/2014/main" id="{9D95F065-029D-4999-BB33-526F06B8EF05}"/>
              </a:ext>
            </a:extLst>
          </p:cNvPr>
          <p:cNvSpPr txBox="1"/>
          <p:nvPr/>
        </p:nvSpPr>
        <p:spPr>
          <a:xfrm>
            <a:off x="7883689" y="2056263"/>
            <a:ext cx="1118906" cy="276999"/>
          </a:xfrm>
          <a:prstGeom prst="rect">
            <a:avLst/>
          </a:prstGeom>
          <a:noFill/>
        </p:spPr>
        <p:txBody>
          <a:bodyPr wrap="square" rtlCol="0">
            <a:spAutoFit/>
          </a:bodyPr>
          <a:lstStyle/>
          <a:p>
            <a:r>
              <a:rPr lang="en-US" sz="1200" dirty="0"/>
              <a:t>p-value 0.045 </a:t>
            </a:r>
          </a:p>
        </p:txBody>
      </p:sp>
      <p:sp>
        <p:nvSpPr>
          <p:cNvPr id="48" name="Rectangle 47">
            <a:extLst>
              <a:ext uri="{FF2B5EF4-FFF2-40B4-BE49-F238E27FC236}">
                <a16:creationId xmlns:a16="http://schemas.microsoft.com/office/drawing/2014/main" id="{05E1F948-0F9C-488C-A00C-33D95C9EEFAF}"/>
              </a:ext>
            </a:extLst>
          </p:cNvPr>
          <p:cNvSpPr/>
          <p:nvPr/>
        </p:nvSpPr>
        <p:spPr>
          <a:xfrm>
            <a:off x="516386" y="1304464"/>
            <a:ext cx="1713544" cy="3323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B361418-CA87-4019-A593-BD5C7EF98AA5}"/>
              </a:ext>
            </a:extLst>
          </p:cNvPr>
          <p:cNvSpPr txBox="1"/>
          <p:nvPr/>
        </p:nvSpPr>
        <p:spPr>
          <a:xfrm>
            <a:off x="1388384" y="1438275"/>
            <a:ext cx="1091896" cy="3105145"/>
          </a:xfrm>
          <a:prstGeom prst="rect">
            <a:avLst/>
          </a:prstGeom>
          <a:solidFill>
            <a:schemeClr val="bg1"/>
          </a:solidFill>
        </p:spPr>
        <p:txBody>
          <a:bodyPr wrap="square" rtlCol="0">
            <a:spAutoFit/>
          </a:bodyPr>
          <a:lstStyle/>
          <a:p>
            <a:pPr>
              <a:lnSpc>
                <a:spcPct val="150000"/>
              </a:lnSpc>
            </a:pPr>
            <a:r>
              <a:rPr lang="en-US" sz="1200" b="1" dirty="0"/>
              <a:t>sCD163</a:t>
            </a:r>
          </a:p>
          <a:p>
            <a:pPr>
              <a:lnSpc>
                <a:spcPct val="150000"/>
              </a:lnSpc>
            </a:pPr>
            <a:r>
              <a:rPr lang="en-US" sz="1200" b="1" dirty="0"/>
              <a:t>sCD14</a:t>
            </a:r>
          </a:p>
          <a:p>
            <a:pPr>
              <a:lnSpc>
                <a:spcPct val="150000"/>
              </a:lnSpc>
            </a:pPr>
            <a:r>
              <a:rPr lang="en-US" sz="1200" b="1" dirty="0" err="1"/>
              <a:t>TNFalpha</a:t>
            </a:r>
            <a:endParaRPr lang="en-US" sz="1200" b="1" dirty="0"/>
          </a:p>
          <a:p>
            <a:pPr>
              <a:lnSpc>
                <a:spcPct val="150000"/>
              </a:lnSpc>
            </a:pPr>
            <a:r>
              <a:rPr lang="en-US" sz="1200" b="1" dirty="0" err="1"/>
              <a:t>sTNFRI</a:t>
            </a:r>
            <a:endParaRPr lang="en-US" sz="1200" b="1" dirty="0"/>
          </a:p>
          <a:p>
            <a:pPr>
              <a:lnSpc>
                <a:spcPct val="150000"/>
              </a:lnSpc>
            </a:pPr>
            <a:r>
              <a:rPr lang="en-US" sz="1200" b="1" dirty="0" err="1"/>
              <a:t>sTNFRII</a:t>
            </a:r>
            <a:endParaRPr lang="en-US" sz="1200" b="1" dirty="0"/>
          </a:p>
          <a:p>
            <a:pPr>
              <a:lnSpc>
                <a:spcPct val="150000"/>
              </a:lnSpc>
            </a:pPr>
            <a:r>
              <a:rPr lang="en-US" sz="1200" b="1" dirty="0"/>
              <a:t>IL-6</a:t>
            </a:r>
          </a:p>
          <a:p>
            <a:pPr>
              <a:lnSpc>
                <a:spcPct val="150000"/>
              </a:lnSpc>
            </a:pPr>
            <a:r>
              <a:rPr lang="en-US" sz="1200" b="1" dirty="0"/>
              <a:t>IL-10</a:t>
            </a:r>
          </a:p>
          <a:p>
            <a:pPr>
              <a:lnSpc>
                <a:spcPct val="150000"/>
              </a:lnSpc>
            </a:pPr>
            <a:r>
              <a:rPr lang="en-US" sz="1200" b="1" dirty="0"/>
              <a:t>IFN-gamma</a:t>
            </a:r>
          </a:p>
          <a:p>
            <a:pPr>
              <a:lnSpc>
                <a:spcPct val="150000"/>
              </a:lnSpc>
            </a:pPr>
            <a:r>
              <a:rPr lang="en-US" sz="1200" b="1" dirty="0"/>
              <a:t>Granzyme B</a:t>
            </a:r>
          </a:p>
          <a:p>
            <a:pPr>
              <a:lnSpc>
                <a:spcPct val="150000"/>
              </a:lnSpc>
            </a:pPr>
            <a:r>
              <a:rPr lang="en-US" sz="1200" b="1" dirty="0"/>
              <a:t>CXCL10</a:t>
            </a:r>
          </a:p>
          <a:p>
            <a:pPr>
              <a:lnSpc>
                <a:spcPct val="150000"/>
              </a:lnSpc>
            </a:pPr>
            <a:r>
              <a:rPr lang="en-US" sz="1200" b="1" dirty="0"/>
              <a:t>CRP</a:t>
            </a:r>
          </a:p>
        </p:txBody>
      </p:sp>
      <p:sp>
        <p:nvSpPr>
          <p:cNvPr id="50" name="TextBox 49">
            <a:extLst>
              <a:ext uri="{FF2B5EF4-FFF2-40B4-BE49-F238E27FC236}">
                <a16:creationId xmlns:a16="http://schemas.microsoft.com/office/drawing/2014/main" id="{E8925BD2-6BB1-4CE6-A430-5633B5C7B971}"/>
              </a:ext>
            </a:extLst>
          </p:cNvPr>
          <p:cNvSpPr txBox="1"/>
          <p:nvPr/>
        </p:nvSpPr>
        <p:spPr>
          <a:xfrm>
            <a:off x="3888322" y="1438275"/>
            <a:ext cx="1115340" cy="3105145"/>
          </a:xfrm>
          <a:prstGeom prst="rect">
            <a:avLst/>
          </a:prstGeom>
          <a:solidFill>
            <a:schemeClr val="bg1"/>
          </a:solidFill>
        </p:spPr>
        <p:txBody>
          <a:bodyPr wrap="square" rtlCol="0">
            <a:spAutoFit/>
          </a:bodyPr>
          <a:lstStyle/>
          <a:p>
            <a:pPr>
              <a:lnSpc>
                <a:spcPct val="150000"/>
              </a:lnSpc>
            </a:pPr>
            <a:r>
              <a:rPr lang="en-US" sz="1200" b="1" dirty="0"/>
              <a:t>sCD163</a:t>
            </a:r>
          </a:p>
          <a:p>
            <a:pPr>
              <a:lnSpc>
                <a:spcPct val="150000"/>
              </a:lnSpc>
            </a:pPr>
            <a:r>
              <a:rPr lang="en-US" sz="1200" b="1" dirty="0"/>
              <a:t>sCD14</a:t>
            </a:r>
          </a:p>
          <a:p>
            <a:pPr>
              <a:lnSpc>
                <a:spcPct val="150000"/>
              </a:lnSpc>
            </a:pPr>
            <a:r>
              <a:rPr lang="en-US" sz="1200" b="1" dirty="0" err="1"/>
              <a:t>TNFalpha</a:t>
            </a:r>
            <a:endParaRPr lang="en-US" sz="1200" b="1" dirty="0"/>
          </a:p>
          <a:p>
            <a:pPr>
              <a:lnSpc>
                <a:spcPct val="150000"/>
              </a:lnSpc>
            </a:pPr>
            <a:r>
              <a:rPr lang="en-US" sz="1200" b="1" dirty="0" err="1"/>
              <a:t>sTNFRI</a:t>
            </a:r>
            <a:endParaRPr lang="en-US" sz="1200" b="1" dirty="0"/>
          </a:p>
          <a:p>
            <a:pPr>
              <a:lnSpc>
                <a:spcPct val="150000"/>
              </a:lnSpc>
            </a:pPr>
            <a:r>
              <a:rPr lang="en-US" sz="1200" b="1" dirty="0" err="1"/>
              <a:t>sTNFRII</a:t>
            </a:r>
            <a:endParaRPr lang="en-US" sz="1200" b="1" dirty="0"/>
          </a:p>
          <a:p>
            <a:pPr>
              <a:lnSpc>
                <a:spcPct val="150000"/>
              </a:lnSpc>
            </a:pPr>
            <a:r>
              <a:rPr lang="en-US" sz="1200" b="1" dirty="0"/>
              <a:t>IL-6</a:t>
            </a:r>
          </a:p>
          <a:p>
            <a:pPr>
              <a:lnSpc>
                <a:spcPct val="150000"/>
              </a:lnSpc>
            </a:pPr>
            <a:r>
              <a:rPr lang="en-US" sz="1200" b="1" dirty="0"/>
              <a:t>IL-10</a:t>
            </a:r>
          </a:p>
          <a:p>
            <a:pPr>
              <a:lnSpc>
                <a:spcPct val="150000"/>
              </a:lnSpc>
            </a:pPr>
            <a:r>
              <a:rPr lang="en-US" sz="1200" b="1" dirty="0"/>
              <a:t>IFN-gamma</a:t>
            </a:r>
          </a:p>
          <a:p>
            <a:pPr>
              <a:lnSpc>
                <a:spcPct val="150000"/>
              </a:lnSpc>
            </a:pPr>
            <a:r>
              <a:rPr lang="en-US" sz="1200" b="1" dirty="0"/>
              <a:t>Granzyme B</a:t>
            </a:r>
          </a:p>
          <a:p>
            <a:pPr>
              <a:lnSpc>
                <a:spcPct val="150000"/>
              </a:lnSpc>
            </a:pPr>
            <a:r>
              <a:rPr lang="en-US" sz="1200" b="1" dirty="0"/>
              <a:t>CXCL10</a:t>
            </a:r>
          </a:p>
          <a:p>
            <a:pPr>
              <a:lnSpc>
                <a:spcPct val="150000"/>
              </a:lnSpc>
            </a:pPr>
            <a:r>
              <a:rPr lang="en-US" sz="1200" b="1" dirty="0"/>
              <a:t>CRP</a:t>
            </a:r>
          </a:p>
        </p:txBody>
      </p:sp>
      <p:pic>
        <p:nvPicPr>
          <p:cNvPr id="25" name="Picture 24">
            <a:extLst>
              <a:ext uri="{FF2B5EF4-FFF2-40B4-BE49-F238E27FC236}">
                <a16:creationId xmlns:a16="http://schemas.microsoft.com/office/drawing/2014/main" id="{A75654D0-240E-42BA-891B-228E05EA7C2A}"/>
              </a:ext>
            </a:extLst>
          </p:cNvPr>
          <p:cNvPicPr>
            <a:picLocks noChangeAspect="1"/>
          </p:cNvPicPr>
          <p:nvPr/>
        </p:nvPicPr>
        <p:blipFill rotWithShape="1">
          <a:blip r:embed="rId6"/>
          <a:srcRect l="22891" t="44351" r="76419" b="31830"/>
          <a:stretch/>
        </p:blipFill>
        <p:spPr>
          <a:xfrm>
            <a:off x="4911519" y="1476375"/>
            <a:ext cx="298436" cy="3222928"/>
          </a:xfrm>
          <a:prstGeom prst="rect">
            <a:avLst/>
          </a:prstGeom>
        </p:spPr>
      </p:pic>
      <p:pic>
        <p:nvPicPr>
          <p:cNvPr id="26" name="Picture 25">
            <a:extLst>
              <a:ext uri="{FF2B5EF4-FFF2-40B4-BE49-F238E27FC236}">
                <a16:creationId xmlns:a16="http://schemas.microsoft.com/office/drawing/2014/main" id="{BF90F70C-2D61-4BA8-A41C-357179AC1174}"/>
              </a:ext>
            </a:extLst>
          </p:cNvPr>
          <p:cNvPicPr>
            <a:picLocks noChangeAspect="1"/>
          </p:cNvPicPr>
          <p:nvPr/>
        </p:nvPicPr>
        <p:blipFill rotWithShape="1">
          <a:blip r:embed="rId6"/>
          <a:srcRect l="23574" t="44645" r="75705" b="32311"/>
          <a:stretch/>
        </p:blipFill>
        <p:spPr>
          <a:xfrm>
            <a:off x="7601495" y="1514658"/>
            <a:ext cx="298436" cy="3113224"/>
          </a:xfrm>
          <a:prstGeom prst="rect">
            <a:avLst/>
          </a:prstGeom>
        </p:spPr>
      </p:pic>
      <p:sp>
        <p:nvSpPr>
          <p:cNvPr id="51" name="TextBox 50">
            <a:extLst>
              <a:ext uri="{FF2B5EF4-FFF2-40B4-BE49-F238E27FC236}">
                <a16:creationId xmlns:a16="http://schemas.microsoft.com/office/drawing/2014/main" id="{BACE883B-CEDF-44C0-A1DB-2404CBF54FFE}"/>
              </a:ext>
            </a:extLst>
          </p:cNvPr>
          <p:cNvSpPr txBox="1"/>
          <p:nvPr/>
        </p:nvSpPr>
        <p:spPr>
          <a:xfrm>
            <a:off x="6498817" y="1459275"/>
            <a:ext cx="1115340" cy="3105145"/>
          </a:xfrm>
          <a:prstGeom prst="rect">
            <a:avLst/>
          </a:prstGeom>
          <a:solidFill>
            <a:schemeClr val="bg1"/>
          </a:solidFill>
        </p:spPr>
        <p:txBody>
          <a:bodyPr wrap="square" rtlCol="0">
            <a:spAutoFit/>
          </a:bodyPr>
          <a:lstStyle/>
          <a:p>
            <a:pPr>
              <a:lnSpc>
                <a:spcPct val="150000"/>
              </a:lnSpc>
            </a:pPr>
            <a:r>
              <a:rPr lang="en-US" sz="1200" b="1" dirty="0"/>
              <a:t>sCD163</a:t>
            </a:r>
          </a:p>
          <a:p>
            <a:pPr>
              <a:lnSpc>
                <a:spcPct val="150000"/>
              </a:lnSpc>
            </a:pPr>
            <a:r>
              <a:rPr lang="en-US" sz="1200" b="1" dirty="0"/>
              <a:t>sCD14</a:t>
            </a:r>
          </a:p>
          <a:p>
            <a:pPr>
              <a:lnSpc>
                <a:spcPct val="150000"/>
              </a:lnSpc>
            </a:pPr>
            <a:r>
              <a:rPr lang="en-US" sz="1200" b="1" dirty="0" err="1"/>
              <a:t>TNFalpha</a:t>
            </a:r>
            <a:endParaRPr lang="en-US" sz="1200" b="1" dirty="0"/>
          </a:p>
          <a:p>
            <a:pPr>
              <a:lnSpc>
                <a:spcPct val="150000"/>
              </a:lnSpc>
            </a:pPr>
            <a:r>
              <a:rPr lang="en-US" sz="1200" b="1" dirty="0" err="1"/>
              <a:t>sTNFRI</a:t>
            </a:r>
            <a:endParaRPr lang="en-US" sz="1200" b="1" dirty="0"/>
          </a:p>
          <a:p>
            <a:pPr>
              <a:lnSpc>
                <a:spcPct val="150000"/>
              </a:lnSpc>
            </a:pPr>
            <a:r>
              <a:rPr lang="en-US" sz="1200" b="1" dirty="0" err="1"/>
              <a:t>sTNFRII</a:t>
            </a:r>
            <a:endParaRPr lang="en-US" sz="1200" b="1" dirty="0"/>
          </a:p>
          <a:p>
            <a:pPr>
              <a:lnSpc>
                <a:spcPct val="150000"/>
              </a:lnSpc>
            </a:pPr>
            <a:r>
              <a:rPr lang="en-US" sz="1200" b="1" dirty="0"/>
              <a:t>IL-6</a:t>
            </a:r>
          </a:p>
          <a:p>
            <a:pPr>
              <a:lnSpc>
                <a:spcPct val="150000"/>
              </a:lnSpc>
            </a:pPr>
            <a:r>
              <a:rPr lang="en-US" sz="1200" b="1" dirty="0"/>
              <a:t>IL-10</a:t>
            </a:r>
          </a:p>
          <a:p>
            <a:pPr>
              <a:lnSpc>
                <a:spcPct val="150000"/>
              </a:lnSpc>
            </a:pPr>
            <a:r>
              <a:rPr lang="en-US" sz="1200" b="1" dirty="0"/>
              <a:t>IFN-gamma</a:t>
            </a:r>
          </a:p>
          <a:p>
            <a:pPr>
              <a:lnSpc>
                <a:spcPct val="150000"/>
              </a:lnSpc>
            </a:pPr>
            <a:r>
              <a:rPr lang="en-US" sz="1200" b="1" dirty="0"/>
              <a:t>Granzyme B</a:t>
            </a:r>
          </a:p>
          <a:p>
            <a:pPr>
              <a:lnSpc>
                <a:spcPct val="150000"/>
              </a:lnSpc>
            </a:pPr>
            <a:r>
              <a:rPr lang="en-US" sz="1200" b="1" dirty="0"/>
              <a:t>CXCL10</a:t>
            </a:r>
          </a:p>
          <a:p>
            <a:pPr>
              <a:lnSpc>
                <a:spcPct val="150000"/>
              </a:lnSpc>
            </a:pPr>
            <a:r>
              <a:rPr lang="en-US" sz="1200" b="1" dirty="0"/>
              <a:t>CRP</a:t>
            </a:r>
          </a:p>
        </p:txBody>
      </p:sp>
      <p:sp>
        <p:nvSpPr>
          <p:cNvPr id="2" name="Rectangle 1">
            <a:extLst>
              <a:ext uri="{FF2B5EF4-FFF2-40B4-BE49-F238E27FC236}">
                <a16:creationId xmlns:a16="http://schemas.microsoft.com/office/drawing/2014/main" id="{94CD6C4D-C251-47DE-A4FA-8617280ABA8F}"/>
              </a:ext>
            </a:extLst>
          </p:cNvPr>
          <p:cNvSpPr/>
          <p:nvPr/>
        </p:nvSpPr>
        <p:spPr>
          <a:xfrm>
            <a:off x="-4730370" y="-769327"/>
            <a:ext cx="12917693" cy="2311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41E7541-2C78-4E76-832B-2851DFDD2BF4}"/>
              </a:ext>
            </a:extLst>
          </p:cNvPr>
          <p:cNvSpPr/>
          <p:nvPr/>
        </p:nvSpPr>
        <p:spPr>
          <a:xfrm>
            <a:off x="1388384" y="4527391"/>
            <a:ext cx="7755616" cy="157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3C9DCC3-DC5E-4E84-9C4C-1E5133AE484E}"/>
              </a:ext>
            </a:extLst>
          </p:cNvPr>
          <p:cNvPicPr>
            <a:picLocks noChangeAspect="1"/>
          </p:cNvPicPr>
          <p:nvPr/>
        </p:nvPicPr>
        <p:blipFill rotWithShape="1">
          <a:blip r:embed="rId7"/>
          <a:srcRect l="34316" t="35874" r="62187" b="33000"/>
          <a:stretch/>
        </p:blipFill>
        <p:spPr>
          <a:xfrm>
            <a:off x="158254" y="1466850"/>
            <a:ext cx="1131123" cy="3146181"/>
          </a:xfrm>
          <a:prstGeom prst="rect">
            <a:avLst/>
          </a:prstGeom>
        </p:spPr>
      </p:pic>
      <p:sp>
        <p:nvSpPr>
          <p:cNvPr id="55" name="Google Shape;222;p37">
            <a:extLst>
              <a:ext uri="{FF2B5EF4-FFF2-40B4-BE49-F238E27FC236}">
                <a16:creationId xmlns:a16="http://schemas.microsoft.com/office/drawing/2014/main" id="{7E44B705-0EBD-461A-A7B4-6DB3A48E4584}"/>
              </a:ext>
            </a:extLst>
          </p:cNvPr>
          <p:cNvSpPr txBox="1">
            <a:spLocks/>
          </p:cNvSpPr>
          <p:nvPr/>
        </p:nvSpPr>
        <p:spPr>
          <a:xfrm>
            <a:off x="245074" y="332681"/>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a:buSzPts val="4200"/>
            </a:pPr>
            <a:r>
              <a:rPr lang="en-US" sz="2800" dirty="0"/>
              <a:t>Results:</a:t>
            </a:r>
            <a:br>
              <a:rPr lang="en-US" sz="2800" dirty="0"/>
            </a:br>
            <a:r>
              <a:rPr lang="en-US" sz="2800" dirty="0"/>
              <a:t>Plasma Soluble Markers</a:t>
            </a:r>
          </a:p>
        </p:txBody>
      </p:sp>
      <p:sp>
        <p:nvSpPr>
          <p:cNvPr id="56" name="Google Shape;489;p61">
            <a:extLst>
              <a:ext uri="{FF2B5EF4-FFF2-40B4-BE49-F238E27FC236}">
                <a16:creationId xmlns:a16="http://schemas.microsoft.com/office/drawing/2014/main" id="{90AE9CE7-71CF-4B94-983E-BAE500613DDB}"/>
              </a:ext>
            </a:extLst>
          </p:cNvPr>
          <p:cNvSpPr txBox="1"/>
          <p:nvPr/>
        </p:nvSpPr>
        <p:spPr>
          <a:xfrm>
            <a:off x="352844" y="4737403"/>
            <a:ext cx="7080345" cy="9838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i="0" u="none" strike="noStrike" cap="none" dirty="0">
                <a:solidFill>
                  <a:schemeClr val="bg2"/>
                </a:solidFill>
                <a:sym typeface="Arial"/>
              </a:rPr>
              <a:t>Analysis with Spearman r correlations</a:t>
            </a:r>
            <a:endParaRPr sz="1800" i="0" u="none" strike="noStrike" cap="none" dirty="0">
              <a:solidFill>
                <a:schemeClr val="bg2"/>
              </a:solidFill>
              <a:sym typeface="Arial"/>
            </a:endParaRPr>
          </a:p>
        </p:txBody>
      </p:sp>
      <p:sp>
        <p:nvSpPr>
          <p:cNvPr id="17" name="Rectangle 16">
            <a:extLst>
              <a:ext uri="{FF2B5EF4-FFF2-40B4-BE49-F238E27FC236}">
                <a16:creationId xmlns:a16="http://schemas.microsoft.com/office/drawing/2014/main" id="{E4362B99-C774-4AB0-BB07-D528D88E7738}"/>
              </a:ext>
            </a:extLst>
          </p:cNvPr>
          <p:cNvSpPr/>
          <p:nvPr/>
        </p:nvSpPr>
        <p:spPr>
          <a:xfrm>
            <a:off x="6999824" y="170705"/>
            <a:ext cx="2499307" cy="646331"/>
          </a:xfrm>
          <a:prstGeom prst="rect">
            <a:avLst/>
          </a:prstGeom>
        </p:spPr>
        <p:txBody>
          <a:bodyPr wrap="square">
            <a:spAutoFit/>
          </a:bodyPr>
          <a:lstStyle/>
          <a:p>
            <a:pPr lvl="1"/>
            <a:r>
              <a:rPr lang="en-US" sz="1800" dirty="0">
                <a:solidFill>
                  <a:schemeClr val="bg2"/>
                </a:solidFill>
              </a:rPr>
              <a:t>AHI N = 37</a:t>
            </a:r>
          </a:p>
          <a:p>
            <a:pPr lvl="1"/>
            <a:r>
              <a:rPr lang="en-US" sz="1800" dirty="0" err="1">
                <a:solidFill>
                  <a:schemeClr val="bg2"/>
                </a:solidFill>
              </a:rPr>
              <a:t>Actigraph</a:t>
            </a:r>
            <a:r>
              <a:rPr lang="en-US" sz="1800" dirty="0">
                <a:solidFill>
                  <a:schemeClr val="bg2"/>
                </a:solidFill>
              </a:rPr>
              <a:t> = 19</a:t>
            </a:r>
          </a:p>
        </p:txBody>
      </p:sp>
      <p:sp>
        <p:nvSpPr>
          <p:cNvPr id="3" name="Rectangle 2">
            <a:extLst>
              <a:ext uri="{FF2B5EF4-FFF2-40B4-BE49-F238E27FC236}">
                <a16:creationId xmlns:a16="http://schemas.microsoft.com/office/drawing/2014/main" id="{10BB121F-BF5E-48B4-9BE0-6EE999F09175}"/>
              </a:ext>
            </a:extLst>
          </p:cNvPr>
          <p:cNvSpPr/>
          <p:nvPr/>
        </p:nvSpPr>
        <p:spPr>
          <a:xfrm>
            <a:off x="2387720" y="1100825"/>
            <a:ext cx="599803" cy="375552"/>
          </a:xfrm>
          <a:prstGeom prst="rect">
            <a:avLst/>
          </a:prstGeom>
        </p:spPr>
        <p:txBody>
          <a:bodyPr wrap="square">
            <a:spAutoFit/>
          </a:bodyPr>
          <a:lstStyle/>
          <a:p>
            <a:pPr>
              <a:lnSpc>
                <a:spcPct val="150000"/>
              </a:lnSpc>
            </a:pPr>
            <a:r>
              <a:rPr lang="en-US" b="1" dirty="0"/>
              <a:t>AHI</a:t>
            </a:r>
          </a:p>
        </p:txBody>
      </p:sp>
      <p:sp>
        <p:nvSpPr>
          <p:cNvPr id="27" name="Rectangle 26">
            <a:extLst>
              <a:ext uri="{FF2B5EF4-FFF2-40B4-BE49-F238E27FC236}">
                <a16:creationId xmlns:a16="http://schemas.microsoft.com/office/drawing/2014/main" id="{1BCE7943-7CE2-4173-B5C0-E059C66664F4}"/>
              </a:ext>
            </a:extLst>
          </p:cNvPr>
          <p:cNvSpPr/>
          <p:nvPr/>
        </p:nvSpPr>
        <p:spPr>
          <a:xfrm>
            <a:off x="4873745" y="1096050"/>
            <a:ext cx="1709221" cy="375552"/>
          </a:xfrm>
          <a:prstGeom prst="rect">
            <a:avLst/>
          </a:prstGeom>
        </p:spPr>
        <p:txBody>
          <a:bodyPr wrap="square">
            <a:spAutoFit/>
          </a:bodyPr>
          <a:lstStyle/>
          <a:p>
            <a:pPr>
              <a:lnSpc>
                <a:spcPct val="150000"/>
              </a:lnSpc>
            </a:pPr>
            <a:r>
              <a:rPr lang="en-US" b="1" dirty="0"/>
              <a:t>Sleep duration</a:t>
            </a:r>
          </a:p>
        </p:txBody>
      </p:sp>
      <p:sp>
        <p:nvSpPr>
          <p:cNvPr id="29" name="Rectangle 28">
            <a:extLst>
              <a:ext uri="{FF2B5EF4-FFF2-40B4-BE49-F238E27FC236}">
                <a16:creationId xmlns:a16="http://schemas.microsoft.com/office/drawing/2014/main" id="{5E462B11-74D5-4D96-94AA-C7EF3018757A}"/>
              </a:ext>
            </a:extLst>
          </p:cNvPr>
          <p:cNvSpPr/>
          <p:nvPr/>
        </p:nvSpPr>
        <p:spPr>
          <a:xfrm>
            <a:off x="7478832" y="1086528"/>
            <a:ext cx="1858408" cy="375552"/>
          </a:xfrm>
          <a:prstGeom prst="rect">
            <a:avLst/>
          </a:prstGeom>
        </p:spPr>
        <p:txBody>
          <a:bodyPr wrap="square">
            <a:spAutoFit/>
          </a:bodyPr>
          <a:lstStyle/>
          <a:p>
            <a:pPr>
              <a:lnSpc>
                <a:spcPct val="150000"/>
              </a:lnSpc>
            </a:pPr>
            <a:r>
              <a:rPr lang="en-US" b="1" dirty="0"/>
              <a:t>Sleep Efficiency</a:t>
            </a:r>
          </a:p>
        </p:txBody>
      </p:sp>
    </p:spTree>
    <p:extLst>
      <p:ext uri="{BB962C8B-B14F-4D97-AF65-F5344CB8AC3E}">
        <p14:creationId xmlns:p14="http://schemas.microsoft.com/office/powerpoint/2010/main" val="412841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Results: sCD163</a:t>
            </a:r>
            <a:endParaRPr sz="2800" dirty="0">
              <a:solidFill>
                <a:schemeClr val="dk1"/>
              </a:solidFill>
            </a:endParaRPr>
          </a:p>
        </p:txBody>
      </p:sp>
      <p:graphicFrame>
        <p:nvGraphicFramePr>
          <p:cNvPr id="3" name="Chart 2">
            <a:extLst>
              <a:ext uri="{FF2B5EF4-FFF2-40B4-BE49-F238E27FC236}">
                <a16:creationId xmlns:a16="http://schemas.microsoft.com/office/drawing/2014/main" id="{93A618E1-22D1-45F7-97B6-73EB379B5EDE}"/>
              </a:ext>
            </a:extLst>
          </p:cNvPr>
          <p:cNvGraphicFramePr>
            <a:graphicFrameLocks/>
          </p:cNvGraphicFramePr>
          <p:nvPr>
            <p:extLst>
              <p:ext uri="{D42A27DB-BD31-4B8C-83A1-F6EECF244321}">
                <p14:modId xmlns:p14="http://schemas.microsoft.com/office/powerpoint/2010/main" val="287916473"/>
              </p:ext>
            </p:extLst>
          </p:nvPr>
        </p:nvGraphicFramePr>
        <p:xfrm>
          <a:off x="139959" y="1295400"/>
          <a:ext cx="4120341" cy="2983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734FEF5-307D-446E-BCBA-2D382A4BEF29}"/>
              </a:ext>
            </a:extLst>
          </p:cNvPr>
          <p:cNvGraphicFramePr>
            <a:graphicFrameLocks/>
          </p:cNvGraphicFramePr>
          <p:nvPr>
            <p:extLst>
              <p:ext uri="{D42A27DB-BD31-4B8C-83A1-F6EECF244321}">
                <p14:modId xmlns:p14="http://schemas.microsoft.com/office/powerpoint/2010/main" val="2652271794"/>
              </p:ext>
            </p:extLst>
          </p:nvPr>
        </p:nvGraphicFramePr>
        <p:xfrm>
          <a:off x="4260300" y="1295400"/>
          <a:ext cx="4572000" cy="2983850"/>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489;p61">
            <a:extLst>
              <a:ext uri="{FF2B5EF4-FFF2-40B4-BE49-F238E27FC236}">
                <a16:creationId xmlns:a16="http://schemas.microsoft.com/office/drawing/2014/main" id="{00C210F6-C3E1-4D1B-939B-32818EC5AFDB}"/>
              </a:ext>
            </a:extLst>
          </p:cNvPr>
          <p:cNvSpPr txBox="1"/>
          <p:nvPr/>
        </p:nvSpPr>
        <p:spPr>
          <a:xfrm>
            <a:off x="2200129"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N=36</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
        <p:nvSpPr>
          <p:cNvPr id="7" name="Google Shape;489;p61">
            <a:extLst>
              <a:ext uri="{FF2B5EF4-FFF2-40B4-BE49-F238E27FC236}">
                <a16:creationId xmlns:a16="http://schemas.microsoft.com/office/drawing/2014/main" id="{A91AF567-DA4C-4AA6-A65F-E42589904D24}"/>
              </a:ext>
            </a:extLst>
          </p:cNvPr>
          <p:cNvSpPr txBox="1"/>
          <p:nvPr/>
        </p:nvSpPr>
        <p:spPr>
          <a:xfrm>
            <a:off x="6457293"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N=19</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Tree>
    <p:extLst>
      <p:ext uri="{BB962C8B-B14F-4D97-AF65-F5344CB8AC3E}">
        <p14:creationId xmlns:p14="http://schemas.microsoft.com/office/powerpoint/2010/main" val="369073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Results: sCD14</a:t>
            </a:r>
            <a:endParaRPr sz="2800" dirty="0">
              <a:solidFill>
                <a:schemeClr val="dk1"/>
              </a:solidFill>
            </a:endParaRPr>
          </a:p>
        </p:txBody>
      </p:sp>
      <p:graphicFrame>
        <p:nvGraphicFramePr>
          <p:cNvPr id="4" name="Chart 3">
            <a:extLst>
              <a:ext uri="{FF2B5EF4-FFF2-40B4-BE49-F238E27FC236}">
                <a16:creationId xmlns:a16="http://schemas.microsoft.com/office/drawing/2014/main" id="{447085D6-A031-417A-9BCE-B8E42FBAF728}"/>
              </a:ext>
            </a:extLst>
          </p:cNvPr>
          <p:cNvGraphicFramePr>
            <a:graphicFrameLocks/>
          </p:cNvGraphicFramePr>
          <p:nvPr>
            <p:extLst>
              <p:ext uri="{D42A27DB-BD31-4B8C-83A1-F6EECF244321}">
                <p14:modId xmlns:p14="http://schemas.microsoft.com/office/powerpoint/2010/main" val="9457679"/>
              </p:ext>
            </p:extLst>
          </p:nvPr>
        </p:nvGraphicFramePr>
        <p:xfrm>
          <a:off x="4329404" y="130278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CE4E16C-E72B-4EA8-BB5F-7255EDA485D4}"/>
              </a:ext>
            </a:extLst>
          </p:cNvPr>
          <p:cNvGraphicFramePr>
            <a:graphicFrameLocks/>
          </p:cNvGraphicFramePr>
          <p:nvPr>
            <p:extLst>
              <p:ext uri="{D42A27DB-BD31-4B8C-83A1-F6EECF244321}">
                <p14:modId xmlns:p14="http://schemas.microsoft.com/office/powerpoint/2010/main" val="2000793255"/>
              </p:ext>
            </p:extLst>
          </p:nvPr>
        </p:nvGraphicFramePr>
        <p:xfrm>
          <a:off x="0" y="1302786"/>
          <a:ext cx="44386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489;p61">
            <a:extLst>
              <a:ext uri="{FF2B5EF4-FFF2-40B4-BE49-F238E27FC236}">
                <a16:creationId xmlns:a16="http://schemas.microsoft.com/office/drawing/2014/main" id="{012689FF-E128-4726-9A1D-8D0FB436D4F4}"/>
              </a:ext>
            </a:extLst>
          </p:cNvPr>
          <p:cNvSpPr txBox="1"/>
          <p:nvPr/>
        </p:nvSpPr>
        <p:spPr>
          <a:xfrm>
            <a:off x="2200129"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N=37</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
        <p:nvSpPr>
          <p:cNvPr id="7" name="Google Shape;489;p61">
            <a:extLst>
              <a:ext uri="{FF2B5EF4-FFF2-40B4-BE49-F238E27FC236}">
                <a16:creationId xmlns:a16="http://schemas.microsoft.com/office/drawing/2014/main" id="{C84B5A08-066D-4E89-9F1E-0BA9310F46E5}"/>
              </a:ext>
            </a:extLst>
          </p:cNvPr>
          <p:cNvSpPr txBox="1"/>
          <p:nvPr/>
        </p:nvSpPr>
        <p:spPr>
          <a:xfrm>
            <a:off x="6457293"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N=19</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Tree>
    <p:extLst>
      <p:ext uri="{BB962C8B-B14F-4D97-AF65-F5344CB8AC3E}">
        <p14:creationId xmlns:p14="http://schemas.microsoft.com/office/powerpoint/2010/main" val="2997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2;p37">
            <a:extLst>
              <a:ext uri="{FF2B5EF4-FFF2-40B4-BE49-F238E27FC236}">
                <a16:creationId xmlns:a16="http://schemas.microsoft.com/office/drawing/2014/main" id="{7F398AE2-382B-40D8-9AEF-EE9F2002F83A}"/>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Results: </a:t>
            </a:r>
            <a:r>
              <a:rPr lang="en-US" sz="2800" dirty="0" err="1"/>
              <a:t>TNFalpha</a:t>
            </a:r>
            <a:r>
              <a:rPr lang="en-US" sz="2800" dirty="0"/>
              <a:t> (plasma)</a:t>
            </a:r>
            <a:endParaRPr sz="2800" dirty="0">
              <a:solidFill>
                <a:schemeClr val="dk1"/>
              </a:solidFill>
            </a:endParaRPr>
          </a:p>
        </p:txBody>
      </p:sp>
      <p:graphicFrame>
        <p:nvGraphicFramePr>
          <p:cNvPr id="7" name="Chart 6">
            <a:extLst>
              <a:ext uri="{FF2B5EF4-FFF2-40B4-BE49-F238E27FC236}">
                <a16:creationId xmlns:a16="http://schemas.microsoft.com/office/drawing/2014/main" id="{0D7217BB-388D-4A3F-ADBB-835532410B71}"/>
              </a:ext>
            </a:extLst>
          </p:cNvPr>
          <p:cNvGraphicFramePr>
            <a:graphicFrameLocks/>
          </p:cNvGraphicFramePr>
          <p:nvPr>
            <p:extLst>
              <p:ext uri="{D42A27DB-BD31-4B8C-83A1-F6EECF244321}">
                <p14:modId xmlns:p14="http://schemas.microsoft.com/office/powerpoint/2010/main" val="2767687676"/>
              </p:ext>
            </p:extLst>
          </p:nvPr>
        </p:nvGraphicFramePr>
        <p:xfrm>
          <a:off x="4260300" y="12001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C96C4C0-A9AE-4FE0-BDE7-AD2199C1500E}"/>
              </a:ext>
            </a:extLst>
          </p:cNvPr>
          <p:cNvGraphicFramePr>
            <a:graphicFrameLocks/>
          </p:cNvGraphicFramePr>
          <p:nvPr>
            <p:extLst>
              <p:ext uri="{D42A27DB-BD31-4B8C-83A1-F6EECF244321}">
                <p14:modId xmlns:p14="http://schemas.microsoft.com/office/powerpoint/2010/main" val="344764397"/>
              </p:ext>
            </p:extLst>
          </p:nvPr>
        </p:nvGraphicFramePr>
        <p:xfrm>
          <a:off x="0" y="1200150"/>
          <a:ext cx="441007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Google Shape;489;p61">
            <a:extLst>
              <a:ext uri="{FF2B5EF4-FFF2-40B4-BE49-F238E27FC236}">
                <a16:creationId xmlns:a16="http://schemas.microsoft.com/office/drawing/2014/main" id="{FB94F3ED-B291-4B0E-BD0A-4FD2CDEA2772}"/>
              </a:ext>
            </a:extLst>
          </p:cNvPr>
          <p:cNvSpPr txBox="1"/>
          <p:nvPr/>
        </p:nvSpPr>
        <p:spPr>
          <a:xfrm>
            <a:off x="2200129"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N=19</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
        <p:nvSpPr>
          <p:cNvPr id="11" name="Google Shape;489;p61">
            <a:extLst>
              <a:ext uri="{FF2B5EF4-FFF2-40B4-BE49-F238E27FC236}">
                <a16:creationId xmlns:a16="http://schemas.microsoft.com/office/drawing/2014/main" id="{269F5347-F450-43B4-B40A-3CAD43B2BBC7}"/>
              </a:ext>
            </a:extLst>
          </p:cNvPr>
          <p:cNvSpPr txBox="1"/>
          <p:nvPr/>
        </p:nvSpPr>
        <p:spPr>
          <a:xfrm>
            <a:off x="6457293" y="4325414"/>
            <a:ext cx="1503638" cy="590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dirty="0">
                <a:solidFill>
                  <a:schemeClr val="bg2"/>
                </a:solidFill>
              </a:rPr>
              <a:t>N=19</a:t>
            </a: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r>
              <a:rPr lang="en" sz="1800" dirty="0">
                <a:solidFill>
                  <a:schemeClr val="bg2"/>
                </a:solidFill>
              </a:rPr>
              <a:t> </a:t>
            </a:r>
            <a:br>
              <a:rPr lang="en" sz="1800" i="0" u="none" strike="noStrike" cap="none" dirty="0">
                <a:solidFill>
                  <a:schemeClr val="bg2"/>
                </a:solidFill>
                <a:sym typeface="Arial"/>
              </a:rPr>
            </a:b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Tree>
    <p:extLst>
      <p:ext uri="{BB962C8B-B14F-4D97-AF65-F5344CB8AC3E}">
        <p14:creationId xmlns:p14="http://schemas.microsoft.com/office/powerpoint/2010/main" val="369425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1349CD-1364-4AF0-94FD-24DA37CCD695}"/>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5FB66-5A0F-43A0-ACD5-647EAC41C478}"/>
              </a:ext>
            </a:extLst>
          </p:cNvPr>
          <p:cNvSpPr/>
          <p:nvPr/>
        </p:nvSpPr>
        <p:spPr>
          <a:xfrm>
            <a:off x="5707395" y="1"/>
            <a:ext cx="3214346" cy="68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222;p37">
            <a:extLst>
              <a:ext uri="{FF2B5EF4-FFF2-40B4-BE49-F238E27FC236}">
                <a16:creationId xmlns:a16="http://schemas.microsoft.com/office/drawing/2014/main" id="{4302692F-A26F-4B0E-965C-771FFB7DA235}"/>
              </a:ext>
            </a:extLst>
          </p:cNvPr>
          <p:cNvSpPr txBox="1">
            <a:spLocks/>
          </p:cNvSpPr>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a:buSzPts val="4200"/>
            </a:pPr>
            <a:r>
              <a:rPr lang="en-US" sz="2800" dirty="0"/>
              <a:t>Future Directions</a:t>
            </a:r>
          </a:p>
        </p:txBody>
      </p:sp>
      <p:sp>
        <p:nvSpPr>
          <p:cNvPr id="14" name="Google Shape;489;p61">
            <a:extLst>
              <a:ext uri="{FF2B5EF4-FFF2-40B4-BE49-F238E27FC236}">
                <a16:creationId xmlns:a16="http://schemas.microsoft.com/office/drawing/2014/main" id="{77C9B359-0F53-4349-89FC-39423960E8F7}"/>
              </a:ext>
            </a:extLst>
          </p:cNvPr>
          <p:cNvSpPr txBox="1"/>
          <p:nvPr/>
        </p:nvSpPr>
        <p:spPr>
          <a:xfrm>
            <a:off x="200993" y="1164739"/>
            <a:ext cx="8720748" cy="9838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Font typeface="Arial" panose="020B0604020202020204" pitchFamily="34" charset="0"/>
              <a:buChar char="•"/>
            </a:pPr>
            <a:r>
              <a:rPr lang="en-US" sz="1800" i="0" u="none" strike="noStrike" cap="none" dirty="0">
                <a:solidFill>
                  <a:schemeClr val="bg2"/>
                </a:solidFill>
                <a:sym typeface="Arial"/>
              </a:rPr>
              <a:t>Association of poor sleep health and subclinical cardiovascular disease</a:t>
            </a:r>
            <a:br>
              <a:rPr lang="en-US" sz="1800" i="0" u="none" strike="noStrike" cap="none" dirty="0">
                <a:solidFill>
                  <a:schemeClr val="bg2"/>
                </a:solidFill>
                <a:sym typeface="Arial"/>
              </a:rPr>
            </a:br>
            <a:endParaRPr lang="en-US" sz="1800" i="0" u="none" strike="noStrike" cap="none" dirty="0">
              <a:solidFill>
                <a:schemeClr val="bg2"/>
              </a:solidFill>
              <a:sym typeface="Arial"/>
            </a:endParaRPr>
          </a:p>
          <a:p>
            <a:pPr marL="342900" marR="0" lvl="0" indent="-342900" algn="l" rtl="0">
              <a:lnSpc>
                <a:spcPct val="100000"/>
              </a:lnSpc>
              <a:spcBef>
                <a:spcPts val="0"/>
              </a:spcBef>
              <a:spcAft>
                <a:spcPts val="0"/>
              </a:spcAft>
              <a:buFont typeface="Arial" panose="020B0604020202020204" pitchFamily="34" charset="0"/>
              <a:buChar char="•"/>
            </a:pPr>
            <a:r>
              <a:rPr lang="en-US" sz="1800" i="0" u="none" strike="noStrike" cap="none" dirty="0">
                <a:solidFill>
                  <a:schemeClr val="bg2"/>
                </a:solidFill>
                <a:sym typeface="Arial"/>
              </a:rPr>
              <a:t>Inflammatory markers in other dimensions of sleep health (</a:t>
            </a:r>
            <a:r>
              <a:rPr lang="en-US" sz="1800" i="0" u="none" strike="noStrike" cap="none" dirty="0" err="1">
                <a:solidFill>
                  <a:schemeClr val="bg2"/>
                </a:solidFill>
                <a:sym typeface="Arial"/>
              </a:rPr>
              <a:t>eg</a:t>
            </a:r>
            <a:r>
              <a:rPr lang="en-US" sz="1800" i="0" u="none" strike="noStrike" cap="none" dirty="0">
                <a:solidFill>
                  <a:schemeClr val="bg2"/>
                </a:solidFill>
                <a:sym typeface="Arial"/>
              </a:rPr>
              <a:t>: insomnia, regularity, circadian mismatch)</a:t>
            </a:r>
          </a:p>
          <a:p>
            <a:pPr marR="0" lvl="0" algn="l" rtl="0">
              <a:lnSpc>
                <a:spcPct val="100000"/>
              </a:lnSpc>
              <a:spcBef>
                <a:spcPts val="0"/>
              </a:spcBef>
              <a:spcAft>
                <a:spcPts val="0"/>
              </a:spcAft>
            </a:pPr>
            <a:endParaRPr lang="en-US" sz="1800" dirty="0">
              <a:solidFill>
                <a:schemeClr val="bg2"/>
              </a:solidFill>
            </a:endParaRPr>
          </a:p>
          <a:p>
            <a:pPr marL="342900" marR="0" lvl="0" indent="-342900" algn="l" rtl="0">
              <a:lnSpc>
                <a:spcPct val="100000"/>
              </a:lnSpc>
              <a:spcBef>
                <a:spcPts val="0"/>
              </a:spcBef>
              <a:spcAft>
                <a:spcPts val="0"/>
              </a:spcAft>
              <a:buFont typeface="Arial" panose="020B0604020202020204" pitchFamily="34" charset="0"/>
              <a:buChar char="•"/>
            </a:pPr>
            <a:r>
              <a:rPr lang="en-US" sz="1800" i="0" u="none" strike="noStrike" cap="none" dirty="0">
                <a:solidFill>
                  <a:schemeClr val="bg2"/>
                </a:solidFill>
                <a:sym typeface="Arial"/>
              </a:rPr>
              <a:t>Assessing poor sleep health </a:t>
            </a:r>
            <a:r>
              <a:rPr lang="en-US" sz="1800" dirty="0">
                <a:solidFill>
                  <a:schemeClr val="bg2"/>
                </a:solidFill>
              </a:rPr>
              <a:t>and inflammation in HIV(-) population</a:t>
            </a:r>
          </a:p>
          <a:p>
            <a:pPr marL="342900" marR="0" lvl="0" indent="-342900" algn="l" rtl="0">
              <a:lnSpc>
                <a:spcPct val="100000"/>
              </a:lnSpc>
              <a:spcBef>
                <a:spcPts val="0"/>
              </a:spcBef>
              <a:spcAft>
                <a:spcPts val="0"/>
              </a:spcAft>
              <a:buFont typeface="Arial" panose="020B0604020202020204" pitchFamily="34" charset="0"/>
              <a:buChar char="•"/>
            </a:pPr>
            <a:endParaRPr lang="en-US" sz="1800" i="0" u="none" strike="noStrike" cap="none" dirty="0">
              <a:solidFill>
                <a:schemeClr val="bg2"/>
              </a:solidFill>
              <a:sym typeface="Arial"/>
            </a:endParaRPr>
          </a:p>
          <a:p>
            <a:pPr marR="0" lvl="0" algn="l" rtl="0">
              <a:lnSpc>
                <a:spcPct val="100000"/>
              </a:lnSpc>
              <a:spcBef>
                <a:spcPts val="0"/>
              </a:spcBef>
              <a:spcAft>
                <a:spcPts val="0"/>
              </a:spcAft>
            </a:pPr>
            <a:endParaRPr lang="en-US" sz="1800" i="0" u="none" strike="noStrike" cap="none" dirty="0">
              <a:solidFill>
                <a:schemeClr val="bg2"/>
              </a:solidFill>
              <a:sym typeface="Arial"/>
            </a:endParaRPr>
          </a:p>
          <a:p>
            <a:pPr marL="342900" marR="0" lvl="0" indent="-342900" algn="l" rtl="0">
              <a:lnSpc>
                <a:spcPct val="100000"/>
              </a:lnSpc>
              <a:spcBef>
                <a:spcPts val="0"/>
              </a:spcBef>
              <a:spcAft>
                <a:spcPts val="0"/>
              </a:spcAft>
              <a:buFont typeface="Arial" panose="020B0604020202020204" pitchFamily="34" charset="0"/>
              <a:buChar char="•"/>
            </a:pPr>
            <a:r>
              <a:rPr lang="en-US" sz="1800" dirty="0">
                <a:solidFill>
                  <a:schemeClr val="bg2"/>
                </a:solidFill>
              </a:rPr>
              <a:t>Assessing poor sleep health and lymphocytes in HIV(+)</a:t>
            </a:r>
          </a:p>
          <a:p>
            <a:pPr marL="342900" marR="0" lvl="0" indent="-342900" algn="l" rtl="0">
              <a:lnSpc>
                <a:spcPct val="100000"/>
              </a:lnSpc>
              <a:spcBef>
                <a:spcPts val="0"/>
              </a:spcBef>
              <a:spcAft>
                <a:spcPts val="0"/>
              </a:spcAft>
              <a:buFont typeface="Arial" panose="020B0604020202020204" pitchFamily="34" charset="0"/>
              <a:buChar char="•"/>
            </a:pPr>
            <a:endParaRPr lang="en-US" sz="1800" dirty="0">
              <a:solidFill>
                <a:schemeClr val="bg2"/>
              </a:solidFill>
            </a:endParaRPr>
          </a:p>
          <a:p>
            <a:pPr marR="0" lvl="0" algn="l" rtl="0">
              <a:lnSpc>
                <a:spcPct val="100000"/>
              </a:lnSpc>
              <a:spcBef>
                <a:spcPts val="0"/>
              </a:spcBef>
              <a:spcAft>
                <a:spcPts val="0"/>
              </a:spcAft>
            </a:pPr>
            <a:endParaRPr lang="en-US" sz="1800" dirty="0">
              <a:solidFill>
                <a:schemeClr val="bg2"/>
              </a:solidFill>
            </a:endParaRPr>
          </a:p>
          <a:p>
            <a:pPr marL="342900" marR="0" lvl="0" indent="-342900" algn="l" rtl="0">
              <a:lnSpc>
                <a:spcPct val="100000"/>
              </a:lnSpc>
              <a:spcBef>
                <a:spcPts val="0"/>
              </a:spcBef>
              <a:spcAft>
                <a:spcPts val="0"/>
              </a:spcAft>
              <a:buFont typeface="Arial" panose="020B0604020202020204" pitchFamily="34" charset="0"/>
              <a:buChar char="•"/>
            </a:pPr>
            <a:r>
              <a:rPr lang="en-US" sz="1800" i="0" u="none" strike="noStrike" cap="none" dirty="0">
                <a:solidFill>
                  <a:schemeClr val="bg2"/>
                </a:solidFill>
                <a:sym typeface="Arial"/>
              </a:rPr>
              <a:t>Assessing poor sleep health and inflammatory markers following acute sleep restriction</a:t>
            </a: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lang="en" sz="1800" dirty="0">
              <a:solidFill>
                <a:schemeClr val="bg2"/>
              </a:solidFill>
            </a:endParaRPr>
          </a:p>
          <a:p>
            <a:pPr marL="0" marR="0" lvl="0" indent="0" algn="l" rtl="0">
              <a:lnSpc>
                <a:spcPct val="100000"/>
              </a:lnSpc>
              <a:spcBef>
                <a:spcPts val="0"/>
              </a:spcBef>
              <a:spcAft>
                <a:spcPts val="0"/>
              </a:spcAft>
              <a:buNone/>
            </a:pP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br>
              <a:rPr lang="en" sz="1800" i="0" u="none" strike="noStrike" cap="none" dirty="0">
                <a:solidFill>
                  <a:schemeClr val="bg2"/>
                </a:solidFill>
                <a:sym typeface="Arial"/>
              </a:rPr>
            </a:br>
            <a:endParaRPr lang="en"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a:p>
            <a:pPr marL="0" marR="0" lvl="0" indent="0" algn="l" rtl="0">
              <a:lnSpc>
                <a:spcPct val="100000"/>
              </a:lnSpc>
              <a:spcBef>
                <a:spcPts val="0"/>
              </a:spcBef>
              <a:spcAft>
                <a:spcPts val="0"/>
              </a:spcAft>
              <a:buNone/>
            </a:pPr>
            <a:endParaRPr sz="1800" i="0" u="none" strike="noStrike" cap="none" dirty="0">
              <a:solidFill>
                <a:schemeClr val="bg2"/>
              </a:solidFill>
              <a:sym typeface="Arial"/>
            </a:endParaRPr>
          </a:p>
        </p:txBody>
      </p:sp>
    </p:spTree>
    <p:extLst>
      <p:ext uri="{BB962C8B-B14F-4D97-AF65-F5344CB8AC3E}">
        <p14:creationId xmlns:p14="http://schemas.microsoft.com/office/powerpoint/2010/main" val="257708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p>
            <a:pPr fontAlgn="base"/>
            <a:r>
              <a:rPr lang="en-US" dirty="0"/>
              <a:t>Review the association between poor sleep and increased cardiovascular risk​</a:t>
            </a:r>
            <a:br>
              <a:rPr lang="en-US" dirty="0"/>
            </a:br>
            <a:r>
              <a:rPr lang="en-US" dirty="0"/>
              <a:t>​</a:t>
            </a:r>
            <a:br>
              <a:rPr lang="en-US" dirty="0"/>
            </a:br>
            <a:r>
              <a:rPr lang="en-US" dirty="0"/>
              <a:t> ​</a:t>
            </a:r>
          </a:p>
          <a:p>
            <a:pPr fontAlgn="base"/>
            <a:r>
              <a:rPr lang="en-US" dirty="0"/>
              <a:t>Review evidence of monocyte activation in coronary artery disease and sleep deprivation​</a:t>
            </a:r>
            <a:br>
              <a:rPr lang="en-US" dirty="0"/>
            </a:br>
            <a:r>
              <a:rPr lang="en-US" dirty="0"/>
              <a:t>​</a:t>
            </a:r>
            <a:br>
              <a:rPr lang="en-US" dirty="0"/>
            </a:br>
            <a:r>
              <a:rPr lang="en-US" dirty="0"/>
              <a:t>​</a:t>
            </a:r>
          </a:p>
          <a:p>
            <a:pPr fontAlgn="base"/>
            <a:r>
              <a:rPr lang="en-US" dirty="0"/>
              <a:t>Describe a protocol to assess if poor sleep affects monocyte activation in the background of chronic HIV infection</a:t>
            </a:r>
            <a:br>
              <a:rPr lang="en-US" dirty="0"/>
            </a:br>
            <a:br>
              <a:rPr lang="en-US" dirty="0"/>
            </a:br>
            <a:br>
              <a:rPr lang="en" dirty="0"/>
            </a:br>
            <a:br>
              <a:rPr lang="en" dirty="0"/>
            </a:br>
            <a:br>
              <a:rPr lang="en" dirty="0"/>
            </a:br>
            <a:br>
              <a:rPr lang="en" dirty="0"/>
            </a:br>
            <a:br>
              <a:rPr lang="en" dirty="0"/>
            </a:br>
            <a:endParaRPr dirty="0"/>
          </a:p>
        </p:txBody>
      </p:sp>
      <p:sp>
        <p:nvSpPr>
          <p:cNvPr id="205" name="Google Shape;205;p35"/>
          <p:cNvSpPr txBox="1"/>
          <p:nvPr/>
        </p:nvSpPr>
        <p:spPr>
          <a:xfrm>
            <a:off x="0" y="409575"/>
            <a:ext cx="8521700" cy="608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Roboto"/>
              <a:buNone/>
            </a:pPr>
            <a:r>
              <a:rPr lang="en-US" sz="3000" b="0" i="0" u="none" strike="noStrike" cap="none" dirty="0">
                <a:solidFill>
                  <a:schemeClr val="dk1"/>
                </a:solidFill>
                <a:latin typeface="Roboto"/>
                <a:ea typeface="Roboto"/>
                <a:cs typeface="Roboto"/>
                <a:sym typeface="Roboto"/>
              </a:rPr>
              <a:t>Objectives</a:t>
            </a:r>
            <a:endParaRPr sz="3000" b="0" i="0" u="none" strike="noStrike" cap="none" dirty="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90069E2-9AFA-4A99-8551-534819AC551A}"/>
              </a:ext>
            </a:extLst>
          </p:cNvPr>
          <p:cNvSpPr/>
          <p:nvPr/>
        </p:nvSpPr>
        <p:spPr>
          <a:xfrm>
            <a:off x="3324415" y="2395953"/>
            <a:ext cx="392014" cy="2750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Connector: Elbow 59">
            <a:extLst>
              <a:ext uri="{FF2B5EF4-FFF2-40B4-BE49-F238E27FC236}">
                <a16:creationId xmlns:a16="http://schemas.microsoft.com/office/drawing/2014/main" id="{18C22FD0-4146-4E2E-BFBB-A1C9464757F5}"/>
              </a:ext>
            </a:extLst>
          </p:cNvPr>
          <p:cNvCxnSpPr>
            <a:cxnSpLocks/>
          </p:cNvCxnSpPr>
          <p:nvPr/>
        </p:nvCxnSpPr>
        <p:spPr>
          <a:xfrm>
            <a:off x="3410642" y="2171203"/>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6414E6AD-2958-40F4-A97E-EBDF5A866415}"/>
              </a:ext>
            </a:extLst>
          </p:cNvPr>
          <p:cNvCxnSpPr>
            <a:cxnSpLocks/>
          </p:cNvCxnSpPr>
          <p:nvPr/>
        </p:nvCxnSpPr>
        <p:spPr>
          <a:xfrm>
            <a:off x="1774005" y="2177837"/>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4315EBB-3AAB-4EC6-9362-CEF3512885D4}"/>
              </a:ext>
            </a:extLst>
          </p:cNvPr>
          <p:cNvCxnSpPr>
            <a:cxnSpLocks/>
          </p:cNvCxnSpPr>
          <p:nvPr/>
        </p:nvCxnSpPr>
        <p:spPr>
          <a:xfrm>
            <a:off x="3410642" y="3446724"/>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7615AAFA-990B-4F66-8F44-82BCA7ED4A0A}"/>
              </a:ext>
            </a:extLst>
          </p:cNvPr>
          <p:cNvCxnSpPr>
            <a:cxnSpLocks/>
          </p:cNvCxnSpPr>
          <p:nvPr/>
        </p:nvCxnSpPr>
        <p:spPr>
          <a:xfrm rot="10800000" flipH="1">
            <a:off x="-135013" y="1516678"/>
            <a:ext cx="655050" cy="548906"/>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4E18F59F-941C-4505-BD36-DDB52549DCF2}"/>
              </a:ext>
            </a:extLst>
          </p:cNvPr>
          <p:cNvCxnSpPr>
            <a:cxnSpLocks/>
          </p:cNvCxnSpPr>
          <p:nvPr/>
        </p:nvCxnSpPr>
        <p:spPr>
          <a:xfrm>
            <a:off x="-163025" y="2171203"/>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742FF8A-F3B0-46B4-BA08-A6BC6850E273}"/>
              </a:ext>
            </a:extLst>
          </p:cNvPr>
          <p:cNvSpPr/>
          <p:nvPr/>
        </p:nvSpPr>
        <p:spPr>
          <a:xfrm>
            <a:off x="13104" y="1691679"/>
            <a:ext cx="137458" cy="50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22;p37">
            <a:extLst>
              <a:ext uri="{FF2B5EF4-FFF2-40B4-BE49-F238E27FC236}">
                <a16:creationId xmlns:a16="http://schemas.microsoft.com/office/drawing/2014/main" id="{A1AC7484-AB51-43AB-B560-CE79FCD2897F}"/>
              </a:ext>
            </a:extLst>
          </p:cNvPr>
          <p:cNvSpPr txBox="1">
            <a:spLocks/>
          </p:cNvSpPr>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4200"/>
            </a:pPr>
            <a:r>
              <a:rPr lang="en-US" sz="2800" dirty="0">
                <a:solidFill>
                  <a:schemeClr val="tx1"/>
                </a:solidFill>
              </a:rPr>
              <a:t>Timeline </a:t>
            </a:r>
          </a:p>
        </p:txBody>
      </p:sp>
      <p:sp>
        <p:nvSpPr>
          <p:cNvPr id="4" name="Arrow: Right 3">
            <a:extLst>
              <a:ext uri="{FF2B5EF4-FFF2-40B4-BE49-F238E27FC236}">
                <a16:creationId xmlns:a16="http://schemas.microsoft.com/office/drawing/2014/main" id="{A343333C-286B-457F-8C19-5E983292E9CD}"/>
              </a:ext>
            </a:extLst>
          </p:cNvPr>
          <p:cNvSpPr/>
          <p:nvPr/>
        </p:nvSpPr>
        <p:spPr>
          <a:xfrm>
            <a:off x="13104" y="1622281"/>
            <a:ext cx="6630658" cy="774076"/>
          </a:xfrm>
          <a:prstGeom prst="rightArrow">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BCFB68F-4D16-44D7-A4E0-FC00DD595629}"/>
              </a:ext>
            </a:extLst>
          </p:cNvPr>
          <p:cNvSpPr txBox="1"/>
          <p:nvPr/>
        </p:nvSpPr>
        <p:spPr>
          <a:xfrm>
            <a:off x="3745888" y="1384306"/>
            <a:ext cx="2336866" cy="307777"/>
          </a:xfrm>
          <a:prstGeom prst="rect">
            <a:avLst/>
          </a:prstGeom>
          <a:solidFill>
            <a:srgbClr val="FFFFCC"/>
          </a:solidFill>
          <a:ln>
            <a:solidFill>
              <a:schemeClr val="tx1"/>
            </a:solidFill>
          </a:ln>
        </p:spPr>
        <p:txBody>
          <a:bodyPr wrap="square" rtlCol="0">
            <a:spAutoFit/>
          </a:bodyPr>
          <a:lstStyle/>
          <a:p>
            <a:pPr algn="ctr"/>
            <a:r>
              <a:rPr lang="en-US" dirty="0"/>
              <a:t>Run monocyte assays</a:t>
            </a:r>
          </a:p>
        </p:txBody>
      </p:sp>
      <p:sp>
        <p:nvSpPr>
          <p:cNvPr id="33" name="TextBox 32">
            <a:extLst>
              <a:ext uri="{FF2B5EF4-FFF2-40B4-BE49-F238E27FC236}">
                <a16:creationId xmlns:a16="http://schemas.microsoft.com/office/drawing/2014/main" id="{1BD0A453-01C5-4FED-A355-DDA6D71BE3D6}"/>
              </a:ext>
            </a:extLst>
          </p:cNvPr>
          <p:cNvSpPr txBox="1"/>
          <p:nvPr/>
        </p:nvSpPr>
        <p:spPr>
          <a:xfrm>
            <a:off x="520038" y="1384623"/>
            <a:ext cx="3225850" cy="307777"/>
          </a:xfrm>
          <a:prstGeom prst="rect">
            <a:avLst/>
          </a:prstGeom>
          <a:solidFill>
            <a:srgbClr val="FFFFCC"/>
          </a:solidFill>
          <a:ln>
            <a:solidFill>
              <a:schemeClr val="tx1"/>
            </a:solidFill>
          </a:ln>
        </p:spPr>
        <p:txBody>
          <a:bodyPr wrap="square" rtlCol="0">
            <a:spAutoFit/>
          </a:bodyPr>
          <a:lstStyle/>
          <a:p>
            <a:pPr algn="ctr"/>
            <a:r>
              <a:rPr lang="en-US" dirty="0"/>
              <a:t>Optimize monocyte assays</a:t>
            </a:r>
          </a:p>
        </p:txBody>
      </p:sp>
      <p:sp>
        <p:nvSpPr>
          <p:cNvPr id="17" name="TextBox 16">
            <a:extLst>
              <a:ext uri="{FF2B5EF4-FFF2-40B4-BE49-F238E27FC236}">
                <a16:creationId xmlns:a16="http://schemas.microsoft.com/office/drawing/2014/main" id="{3B056FAF-D62A-4D48-B29C-94A255E7CB71}"/>
              </a:ext>
            </a:extLst>
          </p:cNvPr>
          <p:cNvSpPr txBox="1"/>
          <p:nvPr/>
        </p:nvSpPr>
        <p:spPr>
          <a:xfrm>
            <a:off x="6683552" y="1244922"/>
            <a:ext cx="2323668" cy="3108543"/>
          </a:xfrm>
          <a:prstGeom prst="rect">
            <a:avLst/>
          </a:prstGeom>
          <a:noFill/>
          <a:ln>
            <a:solidFill>
              <a:schemeClr val="tx1"/>
            </a:solidFill>
          </a:ln>
        </p:spPr>
        <p:txBody>
          <a:bodyPr wrap="square" rtlCol="0">
            <a:spAutoFit/>
          </a:bodyPr>
          <a:lstStyle/>
          <a:p>
            <a:r>
              <a:rPr lang="en-US" b="1" dirty="0"/>
              <a:t>Career Goal:</a:t>
            </a:r>
            <a:endParaRPr lang="en-US" dirty="0"/>
          </a:p>
          <a:p>
            <a:r>
              <a:rPr lang="en-US" dirty="0"/>
              <a:t>Translational research in sleep and immunology</a:t>
            </a:r>
          </a:p>
          <a:p>
            <a:endParaRPr lang="en-US" dirty="0"/>
          </a:p>
          <a:p>
            <a:r>
              <a:rPr lang="en-US" dirty="0"/>
              <a:t>2021 Goals:</a:t>
            </a:r>
          </a:p>
          <a:p>
            <a:pPr marL="285750" indent="-285750">
              <a:buFont typeface="Arial" panose="020B0604020202020204" pitchFamily="34" charset="0"/>
              <a:buChar char="•"/>
            </a:pPr>
            <a:r>
              <a:rPr lang="en-US" dirty="0"/>
              <a:t>Generate preliminary data</a:t>
            </a:r>
          </a:p>
          <a:p>
            <a:pPr marL="285750" indent="-285750">
              <a:buFont typeface="Arial" panose="020B0604020202020204" pitchFamily="34" charset="0"/>
              <a:buChar char="•"/>
            </a:pPr>
            <a:r>
              <a:rPr lang="en-US" dirty="0"/>
              <a:t>Improve expertise in immunology</a:t>
            </a:r>
          </a:p>
          <a:p>
            <a:pPr marL="285750" indent="-285750">
              <a:buFont typeface="Arial" panose="020B0604020202020204" pitchFamily="34" charset="0"/>
              <a:buChar char="•"/>
            </a:pPr>
            <a:r>
              <a:rPr lang="en-US" dirty="0"/>
              <a:t>Publish in immunology</a:t>
            </a:r>
          </a:p>
          <a:p>
            <a:endParaRPr lang="en-US" dirty="0"/>
          </a:p>
          <a:p>
            <a:r>
              <a:rPr lang="en-US" dirty="0"/>
              <a:t>2022 Goals:</a:t>
            </a:r>
          </a:p>
          <a:p>
            <a:pPr marL="285750" indent="-285750">
              <a:buFont typeface="Arial" panose="020B0604020202020204" pitchFamily="34" charset="0"/>
              <a:buChar char="•"/>
            </a:pPr>
            <a:r>
              <a:rPr lang="en-US" dirty="0"/>
              <a:t>Submit K award </a:t>
            </a:r>
            <a:br>
              <a:rPr lang="en-US" dirty="0"/>
            </a:br>
            <a:r>
              <a:rPr lang="en-US" dirty="0"/>
              <a:t>June 2022</a:t>
            </a:r>
          </a:p>
        </p:txBody>
      </p:sp>
      <p:sp>
        <p:nvSpPr>
          <p:cNvPr id="6" name="TextBox 5">
            <a:extLst>
              <a:ext uri="{FF2B5EF4-FFF2-40B4-BE49-F238E27FC236}">
                <a16:creationId xmlns:a16="http://schemas.microsoft.com/office/drawing/2014/main" id="{94ABA024-8528-4182-B938-371555D81280}"/>
              </a:ext>
            </a:extLst>
          </p:cNvPr>
          <p:cNvSpPr txBox="1"/>
          <p:nvPr/>
        </p:nvSpPr>
        <p:spPr>
          <a:xfrm>
            <a:off x="43305" y="1832649"/>
            <a:ext cx="1975447" cy="338554"/>
          </a:xfrm>
          <a:prstGeom prst="rect">
            <a:avLst/>
          </a:prstGeom>
          <a:solidFill>
            <a:schemeClr val="bg1"/>
          </a:solidFill>
          <a:ln w="31750">
            <a:solidFill>
              <a:schemeClr val="tx1">
                <a:lumMod val="40000"/>
                <a:lumOff val="60000"/>
              </a:schemeClr>
            </a:solidFill>
          </a:ln>
        </p:spPr>
        <p:txBody>
          <a:bodyPr wrap="square" rtlCol="0">
            <a:spAutoFit/>
          </a:bodyPr>
          <a:lstStyle/>
          <a:p>
            <a:pPr algn="ctr"/>
            <a:r>
              <a:rPr lang="en-US" sz="1600" dirty="0">
                <a:latin typeface="Bahnschrift" panose="020B0502040204020203" pitchFamily="34" charset="0"/>
              </a:rPr>
              <a:t>June/July</a:t>
            </a:r>
          </a:p>
        </p:txBody>
      </p:sp>
      <p:sp>
        <p:nvSpPr>
          <p:cNvPr id="47" name="TextBox 46">
            <a:extLst>
              <a:ext uri="{FF2B5EF4-FFF2-40B4-BE49-F238E27FC236}">
                <a16:creationId xmlns:a16="http://schemas.microsoft.com/office/drawing/2014/main" id="{CA938A0E-E803-4BB8-9641-DA7590F8AAD4}"/>
              </a:ext>
            </a:extLst>
          </p:cNvPr>
          <p:cNvSpPr txBox="1"/>
          <p:nvPr/>
        </p:nvSpPr>
        <p:spPr>
          <a:xfrm>
            <a:off x="2018752" y="1836765"/>
            <a:ext cx="1727133" cy="338554"/>
          </a:xfrm>
          <a:prstGeom prst="rect">
            <a:avLst/>
          </a:prstGeom>
          <a:solidFill>
            <a:schemeClr val="bg1"/>
          </a:solidFill>
          <a:ln w="31750">
            <a:solidFill>
              <a:schemeClr val="tx1">
                <a:lumMod val="40000"/>
                <a:lumOff val="60000"/>
              </a:schemeClr>
            </a:solidFill>
          </a:ln>
        </p:spPr>
        <p:txBody>
          <a:bodyPr wrap="square" rtlCol="0">
            <a:spAutoFit/>
          </a:bodyPr>
          <a:lstStyle/>
          <a:p>
            <a:pPr algn="ctr"/>
            <a:r>
              <a:rPr lang="en-US" sz="1600" dirty="0">
                <a:latin typeface="Bahnschrift" panose="020B0502040204020203" pitchFamily="34" charset="0"/>
              </a:rPr>
              <a:t>August</a:t>
            </a:r>
          </a:p>
        </p:txBody>
      </p:sp>
      <p:sp>
        <p:nvSpPr>
          <p:cNvPr id="48" name="TextBox 47">
            <a:extLst>
              <a:ext uri="{FF2B5EF4-FFF2-40B4-BE49-F238E27FC236}">
                <a16:creationId xmlns:a16="http://schemas.microsoft.com/office/drawing/2014/main" id="{674DB819-8E80-4A6A-B8FE-AB6C160F0E77}"/>
              </a:ext>
            </a:extLst>
          </p:cNvPr>
          <p:cNvSpPr txBox="1"/>
          <p:nvPr/>
        </p:nvSpPr>
        <p:spPr>
          <a:xfrm>
            <a:off x="3745886" y="1832649"/>
            <a:ext cx="2336867" cy="338554"/>
          </a:xfrm>
          <a:prstGeom prst="rect">
            <a:avLst/>
          </a:prstGeom>
          <a:solidFill>
            <a:schemeClr val="bg1"/>
          </a:solidFill>
          <a:ln w="31750">
            <a:solidFill>
              <a:schemeClr val="tx1">
                <a:lumMod val="40000"/>
                <a:lumOff val="60000"/>
              </a:schemeClr>
            </a:solidFill>
          </a:ln>
        </p:spPr>
        <p:txBody>
          <a:bodyPr wrap="square" rtlCol="0">
            <a:spAutoFit/>
          </a:bodyPr>
          <a:lstStyle/>
          <a:p>
            <a:pPr algn="ctr"/>
            <a:r>
              <a:rPr lang="en-US" sz="1600" dirty="0">
                <a:latin typeface="Bahnschrift" panose="020B0502040204020203" pitchFamily="34" charset="0"/>
              </a:rPr>
              <a:t>September - December</a:t>
            </a:r>
          </a:p>
        </p:txBody>
      </p:sp>
      <p:sp>
        <p:nvSpPr>
          <p:cNvPr id="10" name="TextBox 9">
            <a:extLst>
              <a:ext uri="{FF2B5EF4-FFF2-40B4-BE49-F238E27FC236}">
                <a16:creationId xmlns:a16="http://schemas.microsoft.com/office/drawing/2014/main" id="{2800B4CF-B66E-4903-8DAE-4FEC5EBE69C7}"/>
              </a:ext>
            </a:extLst>
          </p:cNvPr>
          <p:cNvSpPr txBox="1"/>
          <p:nvPr/>
        </p:nvSpPr>
        <p:spPr>
          <a:xfrm>
            <a:off x="354696" y="2593458"/>
            <a:ext cx="1658402" cy="738664"/>
          </a:xfrm>
          <a:prstGeom prst="rect">
            <a:avLst/>
          </a:prstGeom>
          <a:solidFill>
            <a:schemeClr val="bg1"/>
          </a:solidFill>
          <a:ln>
            <a:solidFill>
              <a:schemeClr val="tx1"/>
            </a:solidFill>
          </a:ln>
        </p:spPr>
        <p:txBody>
          <a:bodyPr wrap="square" rtlCol="0">
            <a:spAutoFit/>
          </a:bodyPr>
          <a:lstStyle/>
          <a:p>
            <a:r>
              <a:rPr lang="en-US" dirty="0"/>
              <a:t>Submit 1</a:t>
            </a:r>
            <a:r>
              <a:rPr lang="en-US" baseline="30000" dirty="0"/>
              <a:t>st</a:t>
            </a:r>
            <a:r>
              <a:rPr lang="en-US" dirty="0"/>
              <a:t> author manuscript (CHEST)</a:t>
            </a:r>
          </a:p>
        </p:txBody>
      </p:sp>
      <p:sp>
        <p:nvSpPr>
          <p:cNvPr id="26" name="TextBox 25">
            <a:extLst>
              <a:ext uri="{FF2B5EF4-FFF2-40B4-BE49-F238E27FC236}">
                <a16:creationId xmlns:a16="http://schemas.microsoft.com/office/drawing/2014/main" id="{D92A3113-C969-4EC0-BB44-4DD511E0EC4E}"/>
              </a:ext>
            </a:extLst>
          </p:cNvPr>
          <p:cNvSpPr txBox="1"/>
          <p:nvPr/>
        </p:nvSpPr>
        <p:spPr>
          <a:xfrm>
            <a:off x="3924718" y="4007234"/>
            <a:ext cx="2014547" cy="954107"/>
          </a:xfrm>
          <a:prstGeom prst="rect">
            <a:avLst/>
          </a:prstGeom>
          <a:solidFill>
            <a:schemeClr val="bg1"/>
          </a:solidFill>
          <a:ln>
            <a:solidFill>
              <a:schemeClr val="tx1"/>
            </a:solidFill>
          </a:ln>
        </p:spPr>
        <p:txBody>
          <a:bodyPr wrap="square" rtlCol="0">
            <a:spAutoFit/>
          </a:bodyPr>
          <a:lstStyle/>
          <a:p>
            <a:r>
              <a:rPr lang="en-US" dirty="0"/>
              <a:t>Submit abstracts:</a:t>
            </a:r>
          </a:p>
          <a:p>
            <a:pPr marL="285750" indent="-285750">
              <a:buFont typeface="Arial" panose="020B0604020202020204" pitchFamily="34" charset="0"/>
              <a:buChar char="•"/>
            </a:pPr>
            <a:r>
              <a:rPr lang="en-US" dirty="0"/>
              <a:t>ATS</a:t>
            </a:r>
          </a:p>
          <a:p>
            <a:pPr marL="285750" indent="-285750">
              <a:buFont typeface="Arial" panose="020B0604020202020204" pitchFamily="34" charset="0"/>
              <a:buChar char="•"/>
            </a:pPr>
            <a:r>
              <a:rPr lang="en-US" dirty="0"/>
              <a:t>APSS</a:t>
            </a:r>
          </a:p>
          <a:p>
            <a:pPr marL="285750" indent="-285750">
              <a:buFont typeface="Arial" panose="020B0604020202020204" pitchFamily="34" charset="0"/>
              <a:buChar char="•"/>
            </a:pPr>
            <a:r>
              <a:rPr lang="en-US" dirty="0"/>
              <a:t>CROI</a:t>
            </a:r>
          </a:p>
        </p:txBody>
      </p:sp>
      <p:sp>
        <p:nvSpPr>
          <p:cNvPr id="27" name="TextBox 26">
            <a:extLst>
              <a:ext uri="{FF2B5EF4-FFF2-40B4-BE49-F238E27FC236}">
                <a16:creationId xmlns:a16="http://schemas.microsoft.com/office/drawing/2014/main" id="{112AF899-2A39-4F67-8417-B501850534D6}"/>
              </a:ext>
            </a:extLst>
          </p:cNvPr>
          <p:cNvSpPr txBox="1"/>
          <p:nvPr/>
        </p:nvSpPr>
        <p:spPr>
          <a:xfrm>
            <a:off x="3745887" y="1062712"/>
            <a:ext cx="2336866" cy="317478"/>
          </a:xfrm>
          <a:prstGeom prst="rect">
            <a:avLst/>
          </a:prstGeom>
          <a:solidFill>
            <a:srgbClr val="FFFFCC"/>
          </a:solidFill>
          <a:ln>
            <a:solidFill>
              <a:schemeClr val="tx1"/>
            </a:solidFill>
          </a:ln>
        </p:spPr>
        <p:txBody>
          <a:bodyPr wrap="square" rtlCol="0">
            <a:spAutoFit/>
          </a:bodyPr>
          <a:lstStyle/>
          <a:p>
            <a:pPr algn="ctr"/>
            <a:r>
              <a:rPr lang="en-US" dirty="0"/>
              <a:t>Run Luminex assays</a:t>
            </a:r>
          </a:p>
        </p:txBody>
      </p:sp>
      <p:sp>
        <p:nvSpPr>
          <p:cNvPr id="32" name="Rectangle 31">
            <a:extLst>
              <a:ext uri="{FF2B5EF4-FFF2-40B4-BE49-F238E27FC236}">
                <a16:creationId xmlns:a16="http://schemas.microsoft.com/office/drawing/2014/main" id="{DBB23310-AC4F-4325-B189-3A99F162B0A1}"/>
              </a:ext>
            </a:extLst>
          </p:cNvPr>
          <p:cNvSpPr/>
          <p:nvPr/>
        </p:nvSpPr>
        <p:spPr>
          <a:xfrm>
            <a:off x="13104" y="2644751"/>
            <a:ext cx="123357" cy="50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53B317C-6DBB-4F10-8BC0-37CA7A9B5FC3}"/>
              </a:ext>
            </a:extLst>
          </p:cNvPr>
          <p:cNvSpPr/>
          <p:nvPr/>
        </p:nvSpPr>
        <p:spPr>
          <a:xfrm>
            <a:off x="6010244" y="2647032"/>
            <a:ext cx="308723" cy="50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FFE23D43-9D87-400B-8B5E-C4BCA194515B}"/>
              </a:ext>
            </a:extLst>
          </p:cNvPr>
          <p:cNvSpPr txBox="1"/>
          <p:nvPr/>
        </p:nvSpPr>
        <p:spPr>
          <a:xfrm>
            <a:off x="3928363" y="2593458"/>
            <a:ext cx="2010902" cy="523220"/>
          </a:xfrm>
          <a:prstGeom prst="rect">
            <a:avLst/>
          </a:prstGeom>
          <a:solidFill>
            <a:schemeClr val="bg1"/>
          </a:solidFill>
          <a:ln>
            <a:solidFill>
              <a:schemeClr val="tx1"/>
            </a:solidFill>
          </a:ln>
        </p:spPr>
        <p:txBody>
          <a:bodyPr wrap="square" rtlCol="0">
            <a:spAutoFit/>
          </a:bodyPr>
          <a:lstStyle/>
          <a:p>
            <a:r>
              <a:rPr lang="en-US" dirty="0"/>
              <a:t>Submit 1</a:t>
            </a:r>
            <a:r>
              <a:rPr lang="en-US" baseline="30000" dirty="0"/>
              <a:t>st</a:t>
            </a:r>
            <a:r>
              <a:rPr lang="en-US" dirty="0"/>
              <a:t> author Methods paper (OFID)</a:t>
            </a:r>
          </a:p>
        </p:txBody>
      </p:sp>
      <p:cxnSp>
        <p:nvCxnSpPr>
          <p:cNvPr id="62" name="Connector: Elbow 61">
            <a:extLst>
              <a:ext uri="{FF2B5EF4-FFF2-40B4-BE49-F238E27FC236}">
                <a16:creationId xmlns:a16="http://schemas.microsoft.com/office/drawing/2014/main" id="{42C01D4C-B0F8-4339-84A3-E279DAFC6C04}"/>
              </a:ext>
            </a:extLst>
          </p:cNvPr>
          <p:cNvCxnSpPr>
            <a:cxnSpLocks/>
          </p:cNvCxnSpPr>
          <p:nvPr/>
        </p:nvCxnSpPr>
        <p:spPr>
          <a:xfrm>
            <a:off x="3410642" y="2826454"/>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D5A730F-ABE7-4862-A7B6-EE3C31801422}"/>
              </a:ext>
            </a:extLst>
          </p:cNvPr>
          <p:cNvSpPr/>
          <p:nvPr/>
        </p:nvSpPr>
        <p:spPr>
          <a:xfrm>
            <a:off x="3401405" y="2644751"/>
            <a:ext cx="308723" cy="50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4A06C43-FA33-422E-82D8-AA196A2655D1}"/>
              </a:ext>
            </a:extLst>
          </p:cNvPr>
          <p:cNvSpPr/>
          <p:nvPr/>
        </p:nvSpPr>
        <p:spPr>
          <a:xfrm>
            <a:off x="3401405" y="3398482"/>
            <a:ext cx="308723" cy="507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7825B79C-F1B2-4E13-AF2C-39DF3D6E98AF}"/>
              </a:ext>
            </a:extLst>
          </p:cNvPr>
          <p:cNvSpPr txBox="1"/>
          <p:nvPr/>
        </p:nvSpPr>
        <p:spPr>
          <a:xfrm>
            <a:off x="3924718" y="3203913"/>
            <a:ext cx="2014547" cy="738664"/>
          </a:xfrm>
          <a:prstGeom prst="rect">
            <a:avLst/>
          </a:prstGeom>
          <a:solidFill>
            <a:schemeClr val="bg1"/>
          </a:solidFill>
          <a:ln>
            <a:solidFill>
              <a:schemeClr val="tx1"/>
            </a:solidFill>
          </a:ln>
        </p:spPr>
        <p:txBody>
          <a:bodyPr wrap="square" rtlCol="0">
            <a:spAutoFit/>
          </a:bodyPr>
          <a:lstStyle/>
          <a:p>
            <a:r>
              <a:rPr lang="en-US" dirty="0"/>
              <a:t>Submit 2nd</a:t>
            </a:r>
            <a:r>
              <a:rPr lang="en-US" baseline="30000" dirty="0"/>
              <a:t>st</a:t>
            </a:r>
            <a:r>
              <a:rPr lang="en-US" dirty="0"/>
              <a:t> author review paper (OFID)</a:t>
            </a:r>
          </a:p>
          <a:p>
            <a:endParaRPr lang="en-US" dirty="0"/>
          </a:p>
        </p:txBody>
      </p:sp>
      <p:sp>
        <p:nvSpPr>
          <p:cNvPr id="24" name="TextBox 23">
            <a:extLst>
              <a:ext uri="{FF2B5EF4-FFF2-40B4-BE49-F238E27FC236}">
                <a16:creationId xmlns:a16="http://schemas.microsoft.com/office/drawing/2014/main" id="{910361F7-28BE-4838-87BB-CE559EF4D671}"/>
              </a:ext>
            </a:extLst>
          </p:cNvPr>
          <p:cNvSpPr txBox="1"/>
          <p:nvPr/>
        </p:nvSpPr>
        <p:spPr>
          <a:xfrm>
            <a:off x="2443387" y="2570227"/>
            <a:ext cx="1156793" cy="523220"/>
          </a:xfrm>
          <a:prstGeom prst="rect">
            <a:avLst/>
          </a:prstGeom>
          <a:solidFill>
            <a:schemeClr val="bg1"/>
          </a:solidFill>
          <a:ln>
            <a:solidFill>
              <a:schemeClr val="tx1"/>
            </a:solidFill>
          </a:ln>
        </p:spPr>
        <p:txBody>
          <a:bodyPr wrap="square" rtlCol="0">
            <a:spAutoFit/>
          </a:bodyPr>
          <a:lstStyle/>
          <a:p>
            <a:r>
              <a:rPr lang="en-US" dirty="0"/>
              <a:t>Submit F32 NRSA grant</a:t>
            </a:r>
          </a:p>
        </p:txBody>
      </p:sp>
      <p:cxnSp>
        <p:nvCxnSpPr>
          <p:cNvPr id="29" name="Connector: Elbow 28">
            <a:extLst>
              <a:ext uri="{FF2B5EF4-FFF2-40B4-BE49-F238E27FC236}">
                <a16:creationId xmlns:a16="http://schemas.microsoft.com/office/drawing/2014/main" id="{59AD7F63-5E88-439D-BA39-A52160591D1D}"/>
              </a:ext>
            </a:extLst>
          </p:cNvPr>
          <p:cNvCxnSpPr>
            <a:cxnSpLocks/>
          </p:cNvCxnSpPr>
          <p:nvPr/>
        </p:nvCxnSpPr>
        <p:spPr>
          <a:xfrm>
            <a:off x="-164630" y="2830304"/>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254C50C-9FC8-49DE-93FD-6FA2496725F7}"/>
              </a:ext>
            </a:extLst>
          </p:cNvPr>
          <p:cNvSpPr txBox="1"/>
          <p:nvPr/>
        </p:nvSpPr>
        <p:spPr>
          <a:xfrm>
            <a:off x="360348" y="3356313"/>
            <a:ext cx="1658403" cy="738664"/>
          </a:xfrm>
          <a:prstGeom prst="rect">
            <a:avLst/>
          </a:prstGeom>
          <a:solidFill>
            <a:schemeClr val="bg1"/>
          </a:solidFill>
          <a:ln>
            <a:solidFill>
              <a:schemeClr val="tx1"/>
            </a:solidFill>
          </a:ln>
        </p:spPr>
        <p:txBody>
          <a:bodyPr wrap="square" rtlCol="0">
            <a:spAutoFit/>
          </a:bodyPr>
          <a:lstStyle/>
          <a:p>
            <a:r>
              <a:rPr lang="en-US" dirty="0"/>
              <a:t>Submit 1</a:t>
            </a:r>
            <a:r>
              <a:rPr lang="en-US" baseline="30000" dirty="0"/>
              <a:t>st</a:t>
            </a:r>
            <a:r>
              <a:rPr lang="en-US" dirty="0"/>
              <a:t> author manuscript (SLEEP)</a:t>
            </a:r>
          </a:p>
        </p:txBody>
      </p:sp>
      <p:cxnSp>
        <p:nvCxnSpPr>
          <p:cNvPr id="34" name="Connector: Elbow 33">
            <a:extLst>
              <a:ext uri="{FF2B5EF4-FFF2-40B4-BE49-F238E27FC236}">
                <a16:creationId xmlns:a16="http://schemas.microsoft.com/office/drawing/2014/main" id="{9B51C7CE-168A-4CA2-82CB-CEE31B70907A}"/>
              </a:ext>
            </a:extLst>
          </p:cNvPr>
          <p:cNvCxnSpPr>
            <a:cxnSpLocks/>
          </p:cNvCxnSpPr>
          <p:nvPr/>
        </p:nvCxnSpPr>
        <p:spPr>
          <a:xfrm>
            <a:off x="-164408" y="3729299"/>
            <a:ext cx="669382" cy="655512"/>
          </a:xfrm>
          <a:prstGeom prst="bentConnector3">
            <a:avLst/>
          </a:prstGeom>
          <a:ln w="254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51DC304-E031-4C4A-AA89-6A416C62C383}"/>
              </a:ext>
            </a:extLst>
          </p:cNvPr>
          <p:cNvSpPr txBox="1"/>
          <p:nvPr/>
        </p:nvSpPr>
        <p:spPr>
          <a:xfrm>
            <a:off x="357174" y="4131013"/>
            <a:ext cx="1661578" cy="738664"/>
          </a:xfrm>
          <a:prstGeom prst="rect">
            <a:avLst/>
          </a:prstGeom>
          <a:solidFill>
            <a:schemeClr val="bg1"/>
          </a:solidFill>
          <a:ln>
            <a:solidFill>
              <a:schemeClr val="tx1"/>
            </a:solidFill>
          </a:ln>
        </p:spPr>
        <p:txBody>
          <a:bodyPr wrap="square" rtlCol="0">
            <a:spAutoFit/>
          </a:bodyPr>
          <a:lstStyle/>
          <a:p>
            <a:r>
              <a:rPr lang="en-US" dirty="0"/>
              <a:t>Submit 2</a:t>
            </a:r>
            <a:r>
              <a:rPr lang="en-US" baseline="30000" dirty="0"/>
              <a:t>nd</a:t>
            </a:r>
            <a:r>
              <a:rPr lang="en-US" dirty="0"/>
              <a:t> author review manuscript (OFID)</a:t>
            </a:r>
          </a:p>
        </p:txBody>
      </p:sp>
      <p:cxnSp>
        <p:nvCxnSpPr>
          <p:cNvPr id="13" name="Straight Connector 12">
            <a:extLst>
              <a:ext uri="{FF2B5EF4-FFF2-40B4-BE49-F238E27FC236}">
                <a16:creationId xmlns:a16="http://schemas.microsoft.com/office/drawing/2014/main" id="{9409E126-6BFA-4CCB-9A8E-2CE36B3E7DFD}"/>
              </a:ext>
            </a:extLst>
          </p:cNvPr>
          <p:cNvCxnSpPr/>
          <p:nvPr/>
        </p:nvCxnSpPr>
        <p:spPr>
          <a:xfrm>
            <a:off x="168469" y="2199029"/>
            <a:ext cx="0" cy="218578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B45D519-74C9-4B1F-A696-294FD5C78EAE}"/>
              </a:ext>
            </a:extLst>
          </p:cNvPr>
          <p:cNvSpPr/>
          <p:nvPr/>
        </p:nvSpPr>
        <p:spPr>
          <a:xfrm>
            <a:off x="-247460" y="2243553"/>
            <a:ext cx="392014" cy="2750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94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48AC2-1248-4C70-8AE5-60B30B8F0224}"/>
              </a:ext>
            </a:extLst>
          </p:cNvPr>
          <p:cNvSpPr>
            <a:spLocks noGrp="1"/>
          </p:cNvSpPr>
          <p:nvPr>
            <p:ph type="body" idx="1"/>
          </p:nvPr>
        </p:nvSpPr>
        <p:spPr>
          <a:xfrm>
            <a:off x="-4390" y="826780"/>
            <a:ext cx="3650701" cy="2134387"/>
          </a:xfrm>
        </p:spPr>
        <p:txBody>
          <a:bodyPr/>
          <a:lstStyle/>
          <a:p>
            <a:r>
              <a:rPr lang="en-US" sz="1600" b="1" dirty="0">
                <a:solidFill>
                  <a:schemeClr val="tx1"/>
                </a:solidFill>
              </a:rPr>
              <a:t>Education</a:t>
            </a:r>
            <a:endParaRPr lang="en-US" sz="1600" dirty="0"/>
          </a:p>
          <a:p>
            <a:r>
              <a:rPr lang="en-US" sz="1600" dirty="0"/>
              <a:t>ABIM Sleep Certified</a:t>
            </a:r>
          </a:p>
          <a:p>
            <a:r>
              <a:rPr lang="en-US" sz="1600" dirty="0"/>
              <a:t>ASPIRE Webinars monthly</a:t>
            </a:r>
          </a:p>
          <a:p>
            <a:r>
              <a:rPr lang="en-US" sz="1600" dirty="0"/>
              <a:t>Sleep T32 weekly conferences </a:t>
            </a:r>
          </a:p>
          <a:p>
            <a:r>
              <a:rPr lang="en-US" sz="1600" dirty="0"/>
              <a:t>Sleep and Circadian Workshop on Indispensable Methods</a:t>
            </a:r>
          </a:p>
          <a:p>
            <a:r>
              <a:rPr lang="en-US" sz="1600" dirty="0"/>
              <a:t>Advanced Immunology Course</a:t>
            </a:r>
          </a:p>
          <a:p>
            <a:endParaRPr lang="en-US" sz="1600" dirty="0"/>
          </a:p>
        </p:txBody>
      </p:sp>
      <p:sp>
        <p:nvSpPr>
          <p:cNvPr id="4" name="Text Placeholder 1">
            <a:extLst>
              <a:ext uri="{FF2B5EF4-FFF2-40B4-BE49-F238E27FC236}">
                <a16:creationId xmlns:a16="http://schemas.microsoft.com/office/drawing/2014/main" id="{DACE3CA9-FABA-4225-86EA-9D78AEA3D913}"/>
              </a:ext>
            </a:extLst>
          </p:cNvPr>
          <p:cNvSpPr txBox="1">
            <a:spLocks/>
          </p:cNvSpPr>
          <p:nvPr/>
        </p:nvSpPr>
        <p:spPr>
          <a:xfrm>
            <a:off x="3484652" y="1386433"/>
            <a:ext cx="5733774" cy="33185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lang="en-US" sz="1600" b="1" dirty="0">
              <a:solidFill>
                <a:schemeClr val="tx1"/>
              </a:solidFill>
            </a:endParaRPr>
          </a:p>
          <a:p>
            <a:r>
              <a:rPr lang="en-US" sz="1600" b="1" dirty="0">
                <a:solidFill>
                  <a:schemeClr val="tx1"/>
                </a:solidFill>
              </a:rPr>
              <a:t>Manuscripts</a:t>
            </a:r>
            <a:r>
              <a:rPr lang="en-US" sz="1200" b="1" dirty="0">
                <a:solidFill>
                  <a:schemeClr val="tx1"/>
                </a:solidFill>
              </a:rPr>
              <a:t>:</a:t>
            </a:r>
            <a:endParaRPr lang="en-US" sz="1200" dirty="0"/>
          </a:p>
          <a:p>
            <a:pPr marL="228600" indent="0"/>
            <a:r>
              <a:rPr lang="en-US" sz="1200" dirty="0"/>
              <a:t>1. Scammell TE, Luo G, </a:t>
            </a:r>
            <a:r>
              <a:rPr lang="en-US" sz="1200" b="1" dirty="0"/>
              <a:t>Borker P</a:t>
            </a:r>
            <a:r>
              <a:rPr lang="en-US" sz="1200" dirty="0"/>
              <a:t>, Sullivan L, Biddle K, </a:t>
            </a:r>
            <a:r>
              <a:rPr lang="en-US" sz="1200" dirty="0" err="1"/>
              <a:t>Mignot</a:t>
            </a:r>
            <a:r>
              <a:rPr lang="en-US" sz="1200" dirty="0"/>
              <a:t> E. </a:t>
            </a:r>
            <a:r>
              <a:rPr lang="en-US" sz="1200" u="sng" dirty="0">
                <a:hlinkClick r:id="rId3"/>
              </a:rPr>
              <a:t>Treatment of narcolepsy with natalizumab. </a:t>
            </a:r>
            <a:r>
              <a:rPr lang="en-US" sz="1200" u="sng" dirty="0"/>
              <a:t>Sleep.</a:t>
            </a:r>
            <a:r>
              <a:rPr lang="en-US" sz="1200" dirty="0"/>
              <a:t> 2020 Apr 6; PubMed PMID: 32249922</a:t>
            </a:r>
          </a:p>
          <a:p>
            <a:pPr marL="228600" indent="0"/>
            <a:endParaRPr lang="en-US" sz="1200" dirty="0"/>
          </a:p>
          <a:p>
            <a:pPr marL="228600" indent="0"/>
            <a:r>
              <a:rPr lang="en-US" sz="1200" dirty="0"/>
              <a:t>2. </a:t>
            </a:r>
            <a:r>
              <a:rPr lang="en-US" sz="1200" b="1" dirty="0"/>
              <a:t>Borker PV, </a:t>
            </a:r>
            <a:r>
              <a:rPr lang="en-US" sz="1200" dirty="0" err="1"/>
              <a:t>Valesky</a:t>
            </a:r>
            <a:r>
              <a:rPr lang="en-US" sz="1200" dirty="0"/>
              <a:t> M,</a:t>
            </a:r>
            <a:r>
              <a:rPr lang="en-US" sz="1200" b="1" dirty="0"/>
              <a:t> </a:t>
            </a:r>
            <a:r>
              <a:rPr lang="en-US" sz="1200" dirty="0" err="1"/>
              <a:t>Phalunas</a:t>
            </a:r>
            <a:r>
              <a:rPr lang="en-US" sz="1200" dirty="0"/>
              <a:t> C,</a:t>
            </a:r>
            <a:r>
              <a:rPr lang="en-US" sz="1200" b="1" dirty="0"/>
              <a:t> </a:t>
            </a:r>
            <a:r>
              <a:rPr lang="en-US" sz="1200" dirty="0" err="1"/>
              <a:t>Wyland</a:t>
            </a:r>
            <a:r>
              <a:rPr lang="en-US" sz="1200" dirty="0"/>
              <a:t> Clayton, </a:t>
            </a:r>
            <a:r>
              <a:rPr lang="en-US" sz="1200" dirty="0" err="1"/>
              <a:t>Nouraie</a:t>
            </a:r>
            <a:r>
              <a:rPr lang="en-US" sz="1200" dirty="0"/>
              <a:t> SM, Patel SR. Patient preferences on Initiating Treatment with Positive Airway Pressure (</a:t>
            </a:r>
            <a:r>
              <a:rPr lang="en-US" sz="1200" i="1" dirty="0"/>
              <a:t>manuscript submitted to SLEEP)</a:t>
            </a:r>
          </a:p>
          <a:p>
            <a:pPr marL="228600" indent="0"/>
            <a:endParaRPr lang="en-US" sz="1200" b="1" i="1" dirty="0"/>
          </a:p>
          <a:p>
            <a:pPr marL="228600" indent="0"/>
            <a:r>
              <a:rPr lang="en-US" sz="1200" dirty="0"/>
              <a:t>3. </a:t>
            </a:r>
            <a:r>
              <a:rPr lang="en-US" sz="1200" b="1" dirty="0"/>
              <a:t>Borker PV, </a:t>
            </a:r>
            <a:r>
              <a:rPr lang="en-US" sz="1200" dirty="0"/>
              <a:t>Reid M, Softer T, Butler MP, </a:t>
            </a:r>
            <a:r>
              <a:rPr lang="en-US" sz="1200" dirty="0" err="1"/>
              <a:t>Azarbarzin</a:t>
            </a:r>
            <a:r>
              <a:rPr lang="en-US" sz="1200" dirty="0"/>
              <a:t> A, Wang H, Wellman A, Sands SA, Redline S. NREM Apnea and Hypopnea Duration: Variation Across Population Groups and Physiological Correlates </a:t>
            </a:r>
            <a:r>
              <a:rPr lang="en-US" sz="1200" i="1" dirty="0"/>
              <a:t>(manuscript submitted to AJRCCM)</a:t>
            </a:r>
            <a:endParaRPr lang="en-US" sz="1200" dirty="0"/>
          </a:p>
          <a:p>
            <a:pPr marL="228600" indent="0"/>
            <a:endParaRPr lang="en-US" sz="1200" dirty="0"/>
          </a:p>
          <a:p>
            <a:pPr marL="228600" indent="0"/>
            <a:r>
              <a:rPr lang="en-US" sz="1200" dirty="0"/>
              <a:t>4. </a:t>
            </a:r>
            <a:r>
              <a:rPr lang="en-US" sz="1200" b="1" dirty="0"/>
              <a:t>Borker PV</a:t>
            </a:r>
            <a:r>
              <a:rPr lang="en-US" sz="1200" dirty="0"/>
              <a:t>, Carmona E, Saeed G, </a:t>
            </a:r>
            <a:r>
              <a:rPr lang="en-US" sz="1200" dirty="0" err="1"/>
              <a:t>Nouraie</a:t>
            </a:r>
            <a:r>
              <a:rPr lang="en-US" sz="1200" dirty="0"/>
              <a:t> SM, Bakker JP, Stitt CJ, </a:t>
            </a:r>
            <a:r>
              <a:rPr lang="en-US" sz="1200" dirty="0" err="1"/>
              <a:t>Aloia</a:t>
            </a:r>
            <a:r>
              <a:rPr lang="en-US" sz="1200" dirty="0"/>
              <a:t> MS, Patel SR. Lower CPAP Adherence in Minority Neighborhoods (</a:t>
            </a:r>
            <a:r>
              <a:rPr lang="en-US" sz="1200" i="1" dirty="0"/>
              <a:t>manuscript in preparation)</a:t>
            </a:r>
          </a:p>
          <a:p>
            <a:pPr marL="228600" indent="0"/>
            <a:endParaRPr lang="en-US" sz="1200" i="1" dirty="0"/>
          </a:p>
          <a:p>
            <a:pPr marL="228600" indent="0"/>
            <a:r>
              <a:rPr lang="en-US" sz="1200" i="1" dirty="0"/>
              <a:t>5. Helms E, </a:t>
            </a:r>
            <a:r>
              <a:rPr lang="en-US" sz="1200" b="1" i="1" dirty="0"/>
              <a:t>Borker PV, </a:t>
            </a:r>
            <a:r>
              <a:rPr lang="en-US" sz="1200" i="1" dirty="0" err="1"/>
              <a:t>Macatangay</a:t>
            </a:r>
            <a:r>
              <a:rPr lang="en-US" sz="1200" i="1" dirty="0"/>
              <a:t> B. Adenosine and HIV Review (manuscript in preparation)</a:t>
            </a:r>
            <a:endParaRPr lang="en-US" sz="1200" dirty="0"/>
          </a:p>
          <a:p>
            <a:endParaRPr lang="en-US" sz="1600" dirty="0"/>
          </a:p>
          <a:p>
            <a:endParaRPr lang="en-US" sz="1600" i="1" dirty="0"/>
          </a:p>
          <a:p>
            <a:endParaRPr lang="en-US" sz="1600" dirty="0"/>
          </a:p>
          <a:p>
            <a:endParaRPr lang="en-US" sz="1600" dirty="0"/>
          </a:p>
        </p:txBody>
      </p:sp>
      <p:sp>
        <p:nvSpPr>
          <p:cNvPr id="5" name="Google Shape;222;p37">
            <a:extLst>
              <a:ext uri="{FF2B5EF4-FFF2-40B4-BE49-F238E27FC236}">
                <a16:creationId xmlns:a16="http://schemas.microsoft.com/office/drawing/2014/main" id="{44D008D4-8A42-4B40-A1EF-92ECA6614C4A}"/>
              </a:ext>
            </a:extLst>
          </p:cNvPr>
          <p:cNvSpPr txBox="1">
            <a:spLocks/>
          </p:cNvSpPr>
          <p:nvPr/>
        </p:nvSpPr>
        <p:spPr>
          <a:xfrm>
            <a:off x="311700" y="250980"/>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4200"/>
            </a:pPr>
            <a:r>
              <a:rPr lang="en-US" sz="2800" dirty="0">
                <a:solidFill>
                  <a:schemeClr val="tx1"/>
                </a:solidFill>
              </a:rPr>
              <a:t>Scholarly Activities</a:t>
            </a:r>
          </a:p>
        </p:txBody>
      </p:sp>
      <p:sp>
        <p:nvSpPr>
          <p:cNvPr id="6" name="Text Placeholder 1">
            <a:extLst>
              <a:ext uri="{FF2B5EF4-FFF2-40B4-BE49-F238E27FC236}">
                <a16:creationId xmlns:a16="http://schemas.microsoft.com/office/drawing/2014/main" id="{7B85211E-C3FF-4637-B9F9-6EC4E52B25C2}"/>
              </a:ext>
            </a:extLst>
          </p:cNvPr>
          <p:cNvSpPr txBox="1">
            <a:spLocks/>
          </p:cNvSpPr>
          <p:nvPr/>
        </p:nvSpPr>
        <p:spPr>
          <a:xfrm>
            <a:off x="-6162" y="2871784"/>
            <a:ext cx="3650701" cy="21343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sz="1600" b="1" dirty="0">
                <a:solidFill>
                  <a:schemeClr val="tx1"/>
                </a:solidFill>
              </a:rPr>
              <a:t>Other Projects</a:t>
            </a:r>
            <a:endParaRPr lang="en-US" sz="1600" dirty="0"/>
          </a:p>
          <a:p>
            <a:r>
              <a:rPr lang="en-US" sz="1600" dirty="0"/>
              <a:t>Effect of acute sleep deprivation on monocyte activation in PLWH</a:t>
            </a:r>
          </a:p>
          <a:p>
            <a:r>
              <a:rPr lang="en-US" sz="1600" dirty="0"/>
              <a:t>Association of sleep duration and lymphocyte count in the Multicenter AIDS Cohort Study</a:t>
            </a:r>
          </a:p>
          <a:p>
            <a:r>
              <a:rPr lang="en-US" sz="1600" dirty="0"/>
              <a:t>Monocyte phenotype in COVID infection</a:t>
            </a:r>
          </a:p>
        </p:txBody>
      </p:sp>
    </p:spTree>
    <p:extLst>
      <p:ext uri="{BB962C8B-B14F-4D97-AF65-F5344CB8AC3E}">
        <p14:creationId xmlns:p14="http://schemas.microsoft.com/office/powerpoint/2010/main" val="302759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D2DBF-E77E-4C4A-9AEF-7DE03E3DE4CC}"/>
              </a:ext>
            </a:extLst>
          </p:cNvPr>
          <p:cNvSpPr>
            <a:spLocks noGrp="1"/>
          </p:cNvSpPr>
          <p:nvPr>
            <p:ph type="body" idx="1"/>
          </p:nvPr>
        </p:nvSpPr>
        <p:spPr>
          <a:xfrm>
            <a:off x="448809" y="1177957"/>
            <a:ext cx="1698646" cy="598800"/>
          </a:xfrm>
        </p:spPr>
        <p:txBody>
          <a:bodyPr/>
          <a:lstStyle/>
          <a:p>
            <a:r>
              <a:rPr lang="en-US" b="1" dirty="0">
                <a:solidFill>
                  <a:schemeClr val="tx1"/>
                </a:solidFill>
              </a:rPr>
              <a:t>Patel Lab</a:t>
            </a:r>
          </a:p>
        </p:txBody>
      </p:sp>
      <p:sp>
        <p:nvSpPr>
          <p:cNvPr id="3" name="Google Shape;222;p37">
            <a:extLst>
              <a:ext uri="{FF2B5EF4-FFF2-40B4-BE49-F238E27FC236}">
                <a16:creationId xmlns:a16="http://schemas.microsoft.com/office/drawing/2014/main" id="{09B7095B-419F-432A-9FED-1E19723F0865}"/>
              </a:ext>
            </a:extLst>
          </p:cNvPr>
          <p:cNvSpPr txBox="1">
            <a:spLocks/>
          </p:cNvSpPr>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4200"/>
            </a:pPr>
            <a:r>
              <a:rPr lang="en-US" sz="2800" dirty="0">
                <a:solidFill>
                  <a:schemeClr val="tx1"/>
                </a:solidFill>
              </a:rPr>
              <a:t>Acknowledgements</a:t>
            </a:r>
          </a:p>
        </p:txBody>
      </p:sp>
      <p:sp>
        <p:nvSpPr>
          <p:cNvPr id="4" name="Text Placeholder 1">
            <a:extLst>
              <a:ext uri="{FF2B5EF4-FFF2-40B4-BE49-F238E27FC236}">
                <a16:creationId xmlns:a16="http://schemas.microsoft.com/office/drawing/2014/main" id="{CDEB25BF-1C9F-4D06-8F34-30A2A9F8DE7E}"/>
              </a:ext>
            </a:extLst>
          </p:cNvPr>
          <p:cNvSpPr txBox="1">
            <a:spLocks/>
          </p:cNvSpPr>
          <p:nvPr/>
        </p:nvSpPr>
        <p:spPr>
          <a:xfrm>
            <a:off x="2577790" y="1177957"/>
            <a:ext cx="2340573"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b="1" dirty="0" err="1">
                <a:solidFill>
                  <a:schemeClr val="tx1"/>
                </a:solidFill>
              </a:rPr>
              <a:t>Macatangay</a:t>
            </a:r>
            <a:r>
              <a:rPr lang="en-US" b="1" dirty="0">
                <a:solidFill>
                  <a:schemeClr val="tx1"/>
                </a:solidFill>
              </a:rPr>
              <a:t>  Lab</a:t>
            </a:r>
          </a:p>
        </p:txBody>
      </p:sp>
      <p:sp>
        <p:nvSpPr>
          <p:cNvPr id="5" name="Text Placeholder 1">
            <a:extLst>
              <a:ext uri="{FF2B5EF4-FFF2-40B4-BE49-F238E27FC236}">
                <a16:creationId xmlns:a16="http://schemas.microsoft.com/office/drawing/2014/main" id="{9557B165-8B5C-4C3F-9AD7-5CA8DD9D7D5D}"/>
              </a:ext>
            </a:extLst>
          </p:cNvPr>
          <p:cNvSpPr txBox="1">
            <a:spLocks/>
          </p:cNvSpPr>
          <p:nvPr/>
        </p:nvSpPr>
        <p:spPr>
          <a:xfrm>
            <a:off x="5390261" y="1637474"/>
            <a:ext cx="3795303"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dirty="0">
                <a:solidFill>
                  <a:schemeClr val="tx1"/>
                </a:solidFill>
              </a:rPr>
              <a:t>Alison Morris</a:t>
            </a:r>
          </a:p>
          <a:p>
            <a:r>
              <a:rPr lang="en-US" dirty="0">
                <a:solidFill>
                  <a:schemeClr val="tx1"/>
                </a:solidFill>
              </a:rPr>
              <a:t>Jessica Bon </a:t>
            </a:r>
          </a:p>
          <a:p>
            <a:r>
              <a:rPr lang="en-US" dirty="0">
                <a:solidFill>
                  <a:schemeClr val="tx1"/>
                </a:solidFill>
              </a:rPr>
              <a:t>Seyed Mehdi Nouraie</a:t>
            </a:r>
          </a:p>
          <a:p>
            <a:r>
              <a:rPr lang="en-US" dirty="0">
                <a:solidFill>
                  <a:schemeClr val="tx1"/>
                </a:solidFill>
              </a:rPr>
              <a:t>Divay Chandra</a:t>
            </a:r>
          </a:p>
          <a:p>
            <a:r>
              <a:rPr lang="en-US" dirty="0">
                <a:solidFill>
                  <a:schemeClr val="tx1"/>
                </a:solidFill>
              </a:rPr>
              <a:t>Rebecca </a:t>
            </a:r>
            <a:r>
              <a:rPr lang="en-US" dirty="0" err="1">
                <a:solidFill>
                  <a:schemeClr val="tx1"/>
                </a:solidFill>
              </a:rPr>
              <a:t>DeSensi</a:t>
            </a:r>
            <a:endParaRPr lang="en-US" dirty="0">
              <a:solidFill>
                <a:schemeClr val="tx1"/>
              </a:solidFill>
            </a:endParaRPr>
          </a:p>
          <a:p>
            <a:r>
              <a:rPr lang="en-US" dirty="0">
                <a:solidFill>
                  <a:schemeClr val="tx1"/>
                </a:solidFill>
              </a:rPr>
              <a:t>Keven Robinson </a:t>
            </a:r>
          </a:p>
          <a:p>
            <a:r>
              <a:rPr lang="en-US" dirty="0" err="1">
                <a:solidFill>
                  <a:schemeClr val="tx1"/>
                </a:solidFill>
              </a:rPr>
              <a:t>Martica</a:t>
            </a:r>
            <a:r>
              <a:rPr lang="en-US" dirty="0">
                <a:solidFill>
                  <a:schemeClr val="tx1"/>
                </a:solidFill>
              </a:rPr>
              <a:t> Hall</a:t>
            </a:r>
          </a:p>
          <a:p>
            <a:r>
              <a:rPr lang="en-US" dirty="0">
                <a:solidFill>
                  <a:schemeClr val="tx1"/>
                </a:solidFill>
              </a:rPr>
              <a:t>Christopher O’Donnell</a:t>
            </a:r>
          </a:p>
          <a:p>
            <a:r>
              <a:rPr lang="en-US" dirty="0" err="1">
                <a:solidFill>
                  <a:schemeClr val="tx1"/>
                </a:solidFill>
              </a:rPr>
              <a:t>Faraaz</a:t>
            </a:r>
            <a:r>
              <a:rPr lang="en-US" dirty="0">
                <a:solidFill>
                  <a:schemeClr val="tx1"/>
                </a:solidFill>
              </a:rPr>
              <a:t> Shah</a:t>
            </a:r>
          </a:p>
          <a:p>
            <a:r>
              <a:rPr lang="en-US" dirty="0">
                <a:solidFill>
                  <a:schemeClr val="tx1"/>
                </a:solidFill>
              </a:rPr>
              <a:t>APDs </a:t>
            </a:r>
          </a:p>
          <a:p>
            <a:endParaRPr lang="en-US" b="1" dirty="0">
              <a:solidFill>
                <a:schemeClr val="tx1"/>
              </a:solidFill>
            </a:endParaRPr>
          </a:p>
          <a:p>
            <a:r>
              <a:rPr lang="en-US" b="1" dirty="0">
                <a:solidFill>
                  <a:schemeClr val="tx1"/>
                </a:solidFill>
              </a:rPr>
              <a:t>PACCM Division</a:t>
            </a:r>
          </a:p>
          <a:p>
            <a:r>
              <a:rPr lang="en-US" b="1" dirty="0">
                <a:solidFill>
                  <a:schemeClr val="tx1"/>
                </a:solidFill>
              </a:rPr>
              <a:t>ASPIRE Fellowship</a:t>
            </a:r>
          </a:p>
          <a:p>
            <a:r>
              <a:rPr lang="en-US" b="1" dirty="0">
                <a:solidFill>
                  <a:schemeClr val="tx1"/>
                </a:solidFill>
              </a:rPr>
              <a:t>T32 Sleep Research Fellowship</a:t>
            </a:r>
          </a:p>
        </p:txBody>
      </p:sp>
      <p:sp>
        <p:nvSpPr>
          <p:cNvPr id="6" name="Text Placeholder 1">
            <a:extLst>
              <a:ext uri="{FF2B5EF4-FFF2-40B4-BE49-F238E27FC236}">
                <a16:creationId xmlns:a16="http://schemas.microsoft.com/office/drawing/2014/main" id="{935FA990-5BFA-4B75-90F2-40E052FAA98C}"/>
              </a:ext>
            </a:extLst>
          </p:cNvPr>
          <p:cNvSpPr txBox="1">
            <a:spLocks/>
          </p:cNvSpPr>
          <p:nvPr/>
        </p:nvSpPr>
        <p:spPr>
          <a:xfrm>
            <a:off x="5390261" y="3962451"/>
            <a:ext cx="2340573"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b="1" dirty="0">
                <a:solidFill>
                  <a:schemeClr val="tx1"/>
                </a:solidFill>
              </a:rPr>
              <a:t>Funding Sources</a:t>
            </a:r>
          </a:p>
          <a:p>
            <a:endParaRPr lang="en-US" b="1" dirty="0"/>
          </a:p>
        </p:txBody>
      </p:sp>
      <p:sp>
        <p:nvSpPr>
          <p:cNvPr id="7" name="TextBox 6">
            <a:extLst>
              <a:ext uri="{FF2B5EF4-FFF2-40B4-BE49-F238E27FC236}">
                <a16:creationId xmlns:a16="http://schemas.microsoft.com/office/drawing/2014/main" id="{CA9F2FAF-95C7-4DB8-BFA6-891B7843EBE7}"/>
              </a:ext>
            </a:extLst>
          </p:cNvPr>
          <p:cNvSpPr txBox="1"/>
          <p:nvPr/>
        </p:nvSpPr>
        <p:spPr>
          <a:xfrm>
            <a:off x="448809" y="1792460"/>
            <a:ext cx="2195090" cy="2632003"/>
          </a:xfrm>
          <a:prstGeom prst="rect">
            <a:avLst/>
          </a:prstGeom>
          <a:noFill/>
        </p:spPr>
        <p:txBody>
          <a:bodyPr wrap="square" rtlCol="0">
            <a:spAutoFit/>
          </a:bodyPr>
          <a:lstStyle/>
          <a:p>
            <a:pPr>
              <a:lnSpc>
                <a:spcPct val="150000"/>
              </a:lnSpc>
            </a:pPr>
            <a:r>
              <a:rPr lang="en-US" sz="1600" dirty="0"/>
              <a:t>Shirley </a:t>
            </a:r>
            <a:r>
              <a:rPr lang="en-US" sz="1600" dirty="0" err="1"/>
              <a:t>Longinotti</a:t>
            </a:r>
            <a:endParaRPr lang="en-US" sz="1600" dirty="0"/>
          </a:p>
          <a:p>
            <a:pPr>
              <a:lnSpc>
                <a:spcPct val="150000"/>
              </a:lnSpc>
            </a:pPr>
            <a:r>
              <a:rPr lang="en-US" sz="1600" dirty="0"/>
              <a:t>Caitlin </a:t>
            </a:r>
            <a:r>
              <a:rPr lang="en-US" sz="1600" dirty="0" err="1"/>
              <a:t>Phalunas</a:t>
            </a:r>
            <a:endParaRPr lang="en-US" sz="1600" dirty="0"/>
          </a:p>
          <a:p>
            <a:pPr>
              <a:lnSpc>
                <a:spcPct val="150000"/>
              </a:lnSpc>
            </a:pPr>
            <a:r>
              <a:rPr lang="en-US" sz="1600" dirty="0" err="1"/>
              <a:t>Guljana</a:t>
            </a:r>
            <a:r>
              <a:rPr lang="en-US" sz="1600" dirty="0"/>
              <a:t> Saeed</a:t>
            </a:r>
          </a:p>
          <a:p>
            <a:pPr>
              <a:lnSpc>
                <a:spcPct val="150000"/>
              </a:lnSpc>
            </a:pPr>
            <a:r>
              <a:rPr lang="en-US" sz="1600" dirty="0"/>
              <a:t>Grace Vincent</a:t>
            </a:r>
          </a:p>
          <a:p>
            <a:pPr>
              <a:lnSpc>
                <a:spcPct val="150000"/>
              </a:lnSpc>
            </a:pPr>
            <a:r>
              <a:rPr lang="en-US" sz="1600" dirty="0"/>
              <a:t>Steven Swanger</a:t>
            </a:r>
          </a:p>
          <a:p>
            <a:pPr>
              <a:lnSpc>
                <a:spcPct val="150000"/>
              </a:lnSpc>
            </a:pPr>
            <a:r>
              <a:rPr lang="en-US" sz="1600" dirty="0"/>
              <a:t>Clayton Wyland</a:t>
            </a:r>
          </a:p>
          <a:p>
            <a:pPr>
              <a:lnSpc>
                <a:spcPct val="150000"/>
              </a:lnSpc>
            </a:pPr>
            <a:r>
              <a:rPr lang="en-US" sz="1600" dirty="0"/>
              <a:t>Emely Carmona</a:t>
            </a:r>
          </a:p>
        </p:txBody>
      </p:sp>
      <p:sp>
        <p:nvSpPr>
          <p:cNvPr id="8" name="TextBox 7">
            <a:extLst>
              <a:ext uri="{FF2B5EF4-FFF2-40B4-BE49-F238E27FC236}">
                <a16:creationId xmlns:a16="http://schemas.microsoft.com/office/drawing/2014/main" id="{B2C4DEDA-6B59-4624-8AE5-EADD642BBFB9}"/>
              </a:ext>
            </a:extLst>
          </p:cNvPr>
          <p:cNvSpPr txBox="1"/>
          <p:nvPr/>
        </p:nvSpPr>
        <p:spPr>
          <a:xfrm>
            <a:off x="2796298" y="1792460"/>
            <a:ext cx="2558999" cy="1154675"/>
          </a:xfrm>
          <a:prstGeom prst="rect">
            <a:avLst/>
          </a:prstGeom>
          <a:noFill/>
        </p:spPr>
        <p:txBody>
          <a:bodyPr wrap="square" rtlCol="0">
            <a:spAutoFit/>
          </a:bodyPr>
          <a:lstStyle/>
          <a:p>
            <a:pPr>
              <a:lnSpc>
                <a:spcPct val="150000"/>
              </a:lnSpc>
            </a:pPr>
            <a:r>
              <a:rPr lang="en-US" sz="1600" dirty="0"/>
              <a:t>Cynthia </a:t>
            </a:r>
            <a:r>
              <a:rPr lang="en-US" sz="1600" dirty="0" err="1"/>
              <a:t>Klamar</a:t>
            </a:r>
            <a:r>
              <a:rPr lang="en-US" sz="1600" dirty="0"/>
              <a:t>-Blain</a:t>
            </a:r>
          </a:p>
          <a:p>
            <a:pPr>
              <a:lnSpc>
                <a:spcPct val="150000"/>
              </a:lnSpc>
            </a:pPr>
            <a:r>
              <a:rPr lang="en-US" sz="1600" dirty="0"/>
              <a:t>Lori Caruso</a:t>
            </a:r>
          </a:p>
          <a:p>
            <a:pPr>
              <a:lnSpc>
                <a:spcPct val="150000"/>
              </a:lnSpc>
            </a:pPr>
            <a:r>
              <a:rPr lang="en-US" sz="1600" dirty="0"/>
              <a:t>Benjamin Morris</a:t>
            </a:r>
          </a:p>
        </p:txBody>
      </p:sp>
      <p:sp>
        <p:nvSpPr>
          <p:cNvPr id="9" name="TextBox 8">
            <a:extLst>
              <a:ext uri="{FF2B5EF4-FFF2-40B4-BE49-F238E27FC236}">
                <a16:creationId xmlns:a16="http://schemas.microsoft.com/office/drawing/2014/main" id="{0B3678BB-45E2-401B-B045-1236A9CD5067}"/>
              </a:ext>
            </a:extLst>
          </p:cNvPr>
          <p:cNvSpPr txBox="1"/>
          <p:nvPr/>
        </p:nvSpPr>
        <p:spPr>
          <a:xfrm>
            <a:off x="5608852" y="4229494"/>
            <a:ext cx="3477222" cy="954107"/>
          </a:xfrm>
          <a:prstGeom prst="rect">
            <a:avLst/>
          </a:prstGeom>
          <a:noFill/>
        </p:spPr>
        <p:txBody>
          <a:bodyPr wrap="square" rtlCol="0">
            <a:spAutoFit/>
          </a:bodyPr>
          <a:lstStyle/>
          <a:p>
            <a:r>
              <a:rPr lang="en-US" dirty="0"/>
              <a:t>American Thoracic Society Academic Sleep Pulmonary Integrated Research/Clinical (ASPIRE) Fellowship; HL127307, HL142118 </a:t>
            </a:r>
          </a:p>
        </p:txBody>
      </p:sp>
      <p:sp>
        <p:nvSpPr>
          <p:cNvPr id="10" name="Rectangle 9">
            <a:extLst>
              <a:ext uri="{FF2B5EF4-FFF2-40B4-BE49-F238E27FC236}">
                <a16:creationId xmlns:a16="http://schemas.microsoft.com/office/drawing/2014/main" id="{AD9D138B-2843-4244-9E2C-C4E75D32A511}"/>
              </a:ext>
            </a:extLst>
          </p:cNvPr>
          <p:cNvSpPr/>
          <p:nvPr/>
        </p:nvSpPr>
        <p:spPr>
          <a:xfrm>
            <a:off x="311700" y="1177957"/>
            <a:ext cx="2053124" cy="607800"/>
          </a:xfrm>
          <a:prstGeom prst="rect">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9AAB972-A1C2-4EF1-BD21-8BD66D17F25E}"/>
              </a:ext>
            </a:extLst>
          </p:cNvPr>
          <p:cNvSpPr/>
          <p:nvPr/>
        </p:nvSpPr>
        <p:spPr>
          <a:xfrm>
            <a:off x="2745967" y="1182948"/>
            <a:ext cx="2053124" cy="607800"/>
          </a:xfrm>
          <a:prstGeom prst="rect">
            <a:avLst/>
          </a:prstGeom>
          <a:noFill/>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 Placeholder 1">
            <a:extLst>
              <a:ext uri="{FF2B5EF4-FFF2-40B4-BE49-F238E27FC236}">
                <a16:creationId xmlns:a16="http://schemas.microsoft.com/office/drawing/2014/main" id="{7AC8BA60-B683-40F7-8BF5-03F60F2ACE54}"/>
              </a:ext>
            </a:extLst>
          </p:cNvPr>
          <p:cNvSpPr txBox="1">
            <a:spLocks/>
          </p:cNvSpPr>
          <p:nvPr/>
        </p:nvSpPr>
        <p:spPr>
          <a:xfrm>
            <a:off x="2560265" y="4229494"/>
            <a:ext cx="3031063" cy="5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b="1" dirty="0">
                <a:solidFill>
                  <a:schemeClr val="tx1"/>
                </a:solidFill>
              </a:rPr>
              <a:t>Mentors: </a:t>
            </a:r>
          </a:p>
          <a:p>
            <a:r>
              <a:rPr lang="en-US" b="1" dirty="0">
                <a:solidFill>
                  <a:schemeClr val="tx1"/>
                </a:solidFill>
              </a:rPr>
              <a:t>Sanjay Patel (primary)</a:t>
            </a:r>
          </a:p>
          <a:p>
            <a:r>
              <a:rPr lang="en-US" b="1" dirty="0">
                <a:solidFill>
                  <a:schemeClr val="tx1"/>
                </a:solidFill>
              </a:rPr>
              <a:t>Bernard Macatangay</a:t>
            </a:r>
          </a:p>
          <a:p>
            <a:r>
              <a:rPr lang="en-US" b="1" dirty="0">
                <a:solidFill>
                  <a:schemeClr val="tx1"/>
                </a:solidFill>
              </a:rPr>
              <a:t>Daniel Buysse</a:t>
            </a:r>
          </a:p>
          <a:p>
            <a:endParaRPr lang="en-US" b="1" dirty="0"/>
          </a:p>
        </p:txBody>
      </p:sp>
    </p:spTree>
    <p:extLst>
      <p:ext uri="{BB962C8B-B14F-4D97-AF65-F5344CB8AC3E}">
        <p14:creationId xmlns:p14="http://schemas.microsoft.com/office/powerpoint/2010/main" val="222995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solidFill>
                  <a:schemeClr val="dk1"/>
                </a:solidFill>
              </a:rPr>
              <a:t>HIV Is an Independent Risk Factor for </a:t>
            </a:r>
            <a:br>
              <a:rPr lang="en-US" sz="2800" dirty="0">
                <a:solidFill>
                  <a:schemeClr val="dk1"/>
                </a:solidFill>
              </a:rPr>
            </a:br>
            <a:r>
              <a:rPr lang="en-US" sz="2800" dirty="0">
                <a:solidFill>
                  <a:schemeClr val="dk1"/>
                </a:solidFill>
              </a:rPr>
              <a:t>Cardiovascular Disease</a:t>
            </a:r>
            <a:endParaRPr sz="2800" dirty="0">
              <a:solidFill>
                <a:schemeClr val="dk1"/>
              </a:solidFill>
            </a:endParaRPr>
          </a:p>
        </p:txBody>
      </p:sp>
      <p:sp>
        <p:nvSpPr>
          <p:cNvPr id="220" name="Google Shape;220;p37"/>
          <p:cNvSpPr txBox="1">
            <a:spLocks noGrp="1"/>
          </p:cNvSpPr>
          <p:nvPr>
            <p:ph type="body" idx="1"/>
          </p:nvPr>
        </p:nvSpPr>
        <p:spPr>
          <a:xfrm>
            <a:off x="311700" y="1007238"/>
            <a:ext cx="3999900" cy="333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SzPts val="1800"/>
              <a:buNone/>
            </a:pPr>
            <a:endParaRPr sz="1600" dirty="0">
              <a:solidFill>
                <a:srgbClr val="000000"/>
              </a:solidFill>
              <a:highlight>
                <a:srgbClr val="FFFFFF"/>
              </a:highlight>
              <a:latin typeface="Arial"/>
              <a:ea typeface="Arial"/>
              <a:cs typeface="Arial"/>
              <a:sym typeface="Arial"/>
            </a:endParaRPr>
          </a:p>
          <a:p>
            <a:pPr marL="628650" lvl="1" indent="-82550" algn="l" rtl="0">
              <a:lnSpc>
                <a:spcPct val="115000"/>
              </a:lnSpc>
              <a:spcBef>
                <a:spcPts val="1600"/>
              </a:spcBef>
              <a:spcAft>
                <a:spcPts val="0"/>
              </a:spcAft>
              <a:buSzPts val="1400"/>
              <a:buNone/>
            </a:pPr>
            <a:endParaRPr sz="1200" dirty="0">
              <a:solidFill>
                <a:srgbClr val="000000"/>
              </a:solidFill>
              <a:highlight>
                <a:srgbClr val="FFFFFF"/>
              </a:highlight>
              <a:latin typeface="Arial"/>
              <a:ea typeface="Arial"/>
              <a:cs typeface="Arial"/>
              <a:sym typeface="Arial"/>
            </a:endParaRPr>
          </a:p>
          <a:p>
            <a:pPr marL="628650" lvl="1" indent="-82550" algn="l" rtl="0">
              <a:lnSpc>
                <a:spcPct val="115000"/>
              </a:lnSpc>
              <a:spcBef>
                <a:spcPts val="1600"/>
              </a:spcBef>
              <a:spcAft>
                <a:spcPts val="0"/>
              </a:spcAft>
              <a:buSzPts val="1400"/>
              <a:buNone/>
            </a:pPr>
            <a:endParaRPr sz="1600" dirty="0">
              <a:solidFill>
                <a:srgbClr val="000000"/>
              </a:solidFill>
              <a:highlight>
                <a:srgbClr val="FFFFFF"/>
              </a:highlight>
              <a:latin typeface="Arial"/>
              <a:ea typeface="Arial"/>
              <a:cs typeface="Arial"/>
              <a:sym typeface="Arial"/>
            </a:endParaRPr>
          </a:p>
          <a:p>
            <a:pPr marL="285750" lvl="0" indent="-171450" algn="l" rtl="0">
              <a:lnSpc>
                <a:spcPct val="115000"/>
              </a:lnSpc>
              <a:spcBef>
                <a:spcPts val="1600"/>
              </a:spcBef>
              <a:spcAft>
                <a:spcPts val="1600"/>
              </a:spcAft>
              <a:buSzPts val="1800"/>
              <a:buNone/>
            </a:pPr>
            <a:endParaRPr sz="1600" dirty="0">
              <a:solidFill>
                <a:srgbClr val="222222"/>
              </a:solidFill>
              <a:latin typeface="Lora"/>
              <a:ea typeface="Lora"/>
              <a:cs typeface="Lora"/>
              <a:sym typeface="Lora"/>
            </a:endParaRPr>
          </a:p>
        </p:txBody>
      </p:sp>
      <p:sp>
        <p:nvSpPr>
          <p:cNvPr id="5" name="TextBox 4">
            <a:extLst>
              <a:ext uri="{FF2B5EF4-FFF2-40B4-BE49-F238E27FC236}">
                <a16:creationId xmlns:a16="http://schemas.microsoft.com/office/drawing/2014/main" id="{CCED9B69-B3C4-4E68-849D-A3BD8C232F14}"/>
              </a:ext>
            </a:extLst>
          </p:cNvPr>
          <p:cNvSpPr txBox="1"/>
          <p:nvPr/>
        </p:nvSpPr>
        <p:spPr>
          <a:xfrm>
            <a:off x="4335791" y="1635565"/>
            <a:ext cx="480821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15% of deaths in the US outpatient HOPS study</a:t>
            </a:r>
            <a:br>
              <a:rPr lang="en-US" sz="1600" dirty="0"/>
            </a:br>
            <a:endParaRPr lang="en-US" sz="1600" dirty="0"/>
          </a:p>
          <a:p>
            <a:pPr marL="285750" indent="-285750">
              <a:buFont typeface="Arial" panose="020B0604020202020204" pitchFamily="34" charset="0"/>
              <a:buChar char="•"/>
            </a:pPr>
            <a:endParaRPr lang="en-US" sz="1600" dirty="0"/>
          </a:p>
          <a:p>
            <a:pPr marL="285750" lvl="2" indent="-285750">
              <a:buFont typeface="Arial" panose="020B0604020202020204" pitchFamily="34" charset="0"/>
              <a:buChar char="•"/>
            </a:pPr>
            <a:r>
              <a:rPr lang="en-US" sz="1600" dirty="0"/>
              <a:t>HIV(+) have 1.5 -2x higher rate than HIV(-)</a:t>
            </a:r>
            <a:br>
              <a:rPr lang="en-US" sz="1600" dirty="0"/>
            </a:br>
            <a:endParaRPr lang="en-US" sz="1600" dirty="0"/>
          </a:p>
          <a:p>
            <a:pPr marL="285750" lvl="2" indent="-285750">
              <a:buFont typeface="Arial" panose="020B0604020202020204" pitchFamily="34" charset="0"/>
              <a:buChar char="•"/>
            </a:pPr>
            <a:endParaRPr lang="en-US" sz="1600" dirty="0"/>
          </a:p>
          <a:p>
            <a:pPr marL="285750" lvl="2" indent="-285750">
              <a:buFont typeface="Arial" panose="020B0604020202020204" pitchFamily="34" charset="0"/>
              <a:buChar char="•"/>
            </a:pPr>
            <a:r>
              <a:rPr lang="en-US" sz="1600" dirty="0"/>
              <a:t>Higher risk not explained by traditional risk factors or HIV control</a:t>
            </a:r>
          </a:p>
        </p:txBody>
      </p:sp>
      <p:sp>
        <p:nvSpPr>
          <p:cNvPr id="7" name="Rectangle 6">
            <a:extLst>
              <a:ext uri="{FF2B5EF4-FFF2-40B4-BE49-F238E27FC236}">
                <a16:creationId xmlns:a16="http://schemas.microsoft.com/office/drawing/2014/main" id="{D1BA53DE-61B6-4BD3-9502-034F6F6BBC91}"/>
              </a:ext>
            </a:extLst>
          </p:cNvPr>
          <p:cNvSpPr/>
          <p:nvPr/>
        </p:nvSpPr>
        <p:spPr>
          <a:xfrm>
            <a:off x="1991637" y="2856754"/>
            <a:ext cx="2344153" cy="92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3308607-BBC9-453D-BDEC-16392C6CCA6E}"/>
              </a:ext>
            </a:extLst>
          </p:cNvPr>
          <p:cNvPicPr>
            <a:picLocks noChangeAspect="1"/>
          </p:cNvPicPr>
          <p:nvPr/>
        </p:nvPicPr>
        <p:blipFill rotWithShape="1">
          <a:blip r:embed="rId3"/>
          <a:srcRect l="25276" t="31256" r="74136" b="65980"/>
          <a:stretch/>
        </p:blipFill>
        <p:spPr>
          <a:xfrm>
            <a:off x="3885670" y="4543964"/>
            <a:ext cx="293227" cy="591973"/>
          </a:xfrm>
          <a:prstGeom prst="rect">
            <a:avLst/>
          </a:prstGeom>
        </p:spPr>
      </p:pic>
      <p:sp>
        <p:nvSpPr>
          <p:cNvPr id="12" name="Rectangle 11">
            <a:extLst>
              <a:ext uri="{FF2B5EF4-FFF2-40B4-BE49-F238E27FC236}">
                <a16:creationId xmlns:a16="http://schemas.microsoft.com/office/drawing/2014/main" id="{016FA430-4B16-48A7-96B9-6318260106EB}"/>
              </a:ext>
            </a:extLst>
          </p:cNvPr>
          <p:cNvSpPr/>
          <p:nvPr/>
        </p:nvSpPr>
        <p:spPr>
          <a:xfrm>
            <a:off x="4074979" y="4543964"/>
            <a:ext cx="1306629" cy="478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6979BE-2597-492B-AFBD-6D3E7D6001B7}"/>
              </a:ext>
            </a:extLst>
          </p:cNvPr>
          <p:cNvSpPr/>
          <p:nvPr/>
        </p:nvSpPr>
        <p:spPr>
          <a:xfrm>
            <a:off x="1352550" y="4543964"/>
            <a:ext cx="231159" cy="591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3D5CB7D-D8DA-4DBB-AD6A-36551CD04E32}"/>
              </a:ext>
            </a:extLst>
          </p:cNvPr>
          <p:cNvSpPr/>
          <p:nvPr/>
        </p:nvSpPr>
        <p:spPr>
          <a:xfrm>
            <a:off x="1073978" y="4385473"/>
            <a:ext cx="3221797" cy="156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7F4FDC-2B6F-4C6E-9800-8A0590F36E5F}"/>
              </a:ext>
            </a:extLst>
          </p:cNvPr>
          <p:cNvSpPr/>
          <p:nvPr/>
        </p:nvSpPr>
        <p:spPr>
          <a:xfrm>
            <a:off x="3908244" y="4354389"/>
            <a:ext cx="340843" cy="781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72B3C0-F5B7-43CB-96FE-AD9169D9DB3D}"/>
              </a:ext>
            </a:extLst>
          </p:cNvPr>
          <p:cNvSpPr/>
          <p:nvPr/>
        </p:nvSpPr>
        <p:spPr>
          <a:xfrm>
            <a:off x="1336046" y="4879638"/>
            <a:ext cx="2738933" cy="241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59E881-6D4F-4253-8987-1A3BF0DBC380}"/>
              </a:ext>
            </a:extLst>
          </p:cNvPr>
          <p:cNvSpPr/>
          <p:nvPr/>
        </p:nvSpPr>
        <p:spPr>
          <a:xfrm>
            <a:off x="5060105" y="4362102"/>
            <a:ext cx="4051109" cy="738664"/>
          </a:xfrm>
          <a:prstGeom prst="rect">
            <a:avLst/>
          </a:prstGeom>
        </p:spPr>
        <p:txBody>
          <a:bodyPr wrap="none">
            <a:spAutoFit/>
          </a:bodyPr>
          <a:lstStyle/>
          <a:p>
            <a:r>
              <a:rPr lang="en-US" b="1" i="1" dirty="0">
                <a:solidFill>
                  <a:schemeClr val="bg2"/>
                </a:solidFill>
                <a:latin typeface="Times New Roman" panose="02020603050405020304" pitchFamily="18" charset="0"/>
                <a:cs typeface="Times New Roman" panose="02020603050405020304" pitchFamily="18" charset="0"/>
              </a:rPr>
              <a:t>(</a:t>
            </a:r>
            <a:r>
              <a:rPr lang="en-US" b="1" i="1" dirty="0" err="1">
                <a:solidFill>
                  <a:schemeClr val="bg2"/>
                </a:solidFill>
                <a:latin typeface="Times New Roman" panose="02020603050405020304" pitchFamily="18" charset="0"/>
                <a:cs typeface="Times New Roman" panose="02020603050405020304" pitchFamily="18" charset="0"/>
              </a:rPr>
              <a:t>Palella</a:t>
            </a:r>
            <a:r>
              <a:rPr lang="en-US" b="1" i="1" dirty="0">
                <a:solidFill>
                  <a:schemeClr val="bg2"/>
                </a:solidFill>
                <a:latin typeface="Times New Roman" panose="02020603050405020304" pitchFamily="18" charset="0"/>
                <a:cs typeface="Times New Roman" panose="02020603050405020304" pitchFamily="18" charset="0"/>
              </a:rPr>
              <a:t> et al., </a:t>
            </a:r>
            <a:r>
              <a:rPr lang="fr-FR" b="1" i="1" dirty="0">
                <a:solidFill>
                  <a:schemeClr val="bg2"/>
                </a:solidFill>
                <a:latin typeface="Times New Roman" panose="02020603050405020304" pitchFamily="18" charset="0"/>
                <a:cs typeface="Times New Roman" panose="02020603050405020304" pitchFamily="18" charset="0"/>
              </a:rPr>
              <a:t>J </a:t>
            </a:r>
            <a:r>
              <a:rPr lang="fr-FR" b="1" i="1" dirty="0" err="1">
                <a:solidFill>
                  <a:schemeClr val="bg2"/>
                </a:solidFill>
                <a:latin typeface="Times New Roman" panose="02020603050405020304" pitchFamily="18" charset="0"/>
                <a:cs typeface="Times New Roman" panose="02020603050405020304" pitchFamily="18" charset="0"/>
              </a:rPr>
              <a:t>Acquir</a:t>
            </a:r>
            <a:r>
              <a:rPr lang="fr-FR" b="1" i="1" dirty="0">
                <a:solidFill>
                  <a:schemeClr val="bg2"/>
                </a:solidFill>
                <a:latin typeface="Times New Roman" panose="02020603050405020304" pitchFamily="18" charset="0"/>
                <a:cs typeface="Times New Roman" panose="02020603050405020304" pitchFamily="18" charset="0"/>
              </a:rPr>
              <a:t> Immune </a:t>
            </a:r>
            <a:r>
              <a:rPr lang="fr-FR" b="1" i="1" dirty="0" err="1">
                <a:solidFill>
                  <a:schemeClr val="bg2"/>
                </a:solidFill>
                <a:latin typeface="Times New Roman" panose="02020603050405020304" pitchFamily="18" charset="0"/>
                <a:cs typeface="Times New Roman" panose="02020603050405020304" pitchFamily="18" charset="0"/>
              </a:rPr>
              <a:t>Defic</a:t>
            </a:r>
            <a:r>
              <a:rPr lang="fr-FR" b="1" i="1" dirty="0">
                <a:solidFill>
                  <a:schemeClr val="bg2"/>
                </a:solidFill>
                <a:latin typeface="Times New Roman" panose="02020603050405020304" pitchFamily="18" charset="0"/>
                <a:cs typeface="Times New Roman" panose="02020603050405020304" pitchFamily="18" charset="0"/>
              </a:rPr>
              <a:t> </a:t>
            </a:r>
            <a:r>
              <a:rPr lang="fr-FR" b="1" i="1" dirty="0" err="1">
                <a:solidFill>
                  <a:schemeClr val="bg2"/>
                </a:solidFill>
                <a:latin typeface="Times New Roman" panose="02020603050405020304" pitchFamily="18" charset="0"/>
                <a:cs typeface="Times New Roman" panose="02020603050405020304" pitchFamily="18" charset="0"/>
              </a:rPr>
              <a:t>Syndr</a:t>
            </a:r>
            <a:r>
              <a:rPr lang="en-US" b="1" i="1" dirty="0">
                <a:solidFill>
                  <a:schemeClr val="bg2"/>
                </a:solidFill>
                <a:latin typeface="Times New Roman" panose="02020603050405020304" pitchFamily="18" charset="0"/>
                <a:cs typeface="Times New Roman" panose="02020603050405020304" pitchFamily="18" charset="0"/>
              </a:rPr>
              <a:t> 2006)</a:t>
            </a:r>
          </a:p>
          <a:p>
            <a:r>
              <a:rPr lang="en-US" b="1" i="1" dirty="0">
                <a:solidFill>
                  <a:schemeClr val="bg2"/>
                </a:solidFill>
                <a:latin typeface="Times New Roman" panose="02020603050405020304" pitchFamily="18" charset="0"/>
                <a:cs typeface="Times New Roman" panose="02020603050405020304" pitchFamily="18" charset="0"/>
              </a:rPr>
              <a:t>(</a:t>
            </a:r>
            <a:r>
              <a:rPr lang="en-US" b="1" i="1" dirty="0" err="1">
                <a:solidFill>
                  <a:schemeClr val="bg2"/>
                </a:solidFill>
                <a:latin typeface="Times New Roman" panose="02020603050405020304" pitchFamily="18" charset="0"/>
                <a:cs typeface="Times New Roman" panose="02020603050405020304" pitchFamily="18" charset="0"/>
              </a:rPr>
              <a:t>Triant</a:t>
            </a:r>
            <a:r>
              <a:rPr lang="en-US" b="1" i="1" dirty="0">
                <a:solidFill>
                  <a:schemeClr val="bg2"/>
                </a:solidFill>
                <a:latin typeface="Times New Roman" panose="02020603050405020304" pitchFamily="18" charset="0"/>
                <a:cs typeface="Times New Roman" panose="02020603050405020304" pitchFamily="18" charset="0"/>
              </a:rPr>
              <a:t> et al, J Clin Endocrinol </a:t>
            </a:r>
            <a:r>
              <a:rPr lang="en-US" b="1" i="1" dirty="0" err="1">
                <a:solidFill>
                  <a:schemeClr val="bg2"/>
                </a:solidFill>
                <a:latin typeface="Times New Roman" panose="02020603050405020304" pitchFamily="18" charset="0"/>
                <a:cs typeface="Times New Roman" panose="02020603050405020304" pitchFamily="18" charset="0"/>
              </a:rPr>
              <a:t>Metab</a:t>
            </a:r>
            <a:r>
              <a:rPr lang="en-US" b="1" i="1" dirty="0">
                <a:solidFill>
                  <a:schemeClr val="bg2"/>
                </a:solidFill>
                <a:latin typeface="Times New Roman" panose="02020603050405020304" pitchFamily="18" charset="0"/>
                <a:cs typeface="Times New Roman" panose="02020603050405020304" pitchFamily="18" charset="0"/>
              </a:rPr>
              <a:t> 2007)</a:t>
            </a:r>
          </a:p>
          <a:p>
            <a:r>
              <a:rPr lang="en-US" b="1" i="1" dirty="0">
                <a:solidFill>
                  <a:schemeClr val="bg2"/>
                </a:solidFill>
                <a:latin typeface="Times New Roman" panose="02020603050405020304" pitchFamily="18" charset="0"/>
                <a:cs typeface="Times New Roman" panose="02020603050405020304" pitchFamily="18" charset="0"/>
              </a:rPr>
              <a:t>(Freiberg et al, JAMA Intern Med 2013)</a:t>
            </a:r>
          </a:p>
        </p:txBody>
      </p:sp>
      <p:sp>
        <p:nvSpPr>
          <p:cNvPr id="8" name="Rectangle 7">
            <a:extLst>
              <a:ext uri="{FF2B5EF4-FFF2-40B4-BE49-F238E27FC236}">
                <a16:creationId xmlns:a16="http://schemas.microsoft.com/office/drawing/2014/main" id="{9660D289-00F7-412E-97D4-4B7FA88B370D}"/>
              </a:ext>
            </a:extLst>
          </p:cNvPr>
          <p:cNvSpPr/>
          <p:nvPr/>
        </p:nvSpPr>
        <p:spPr>
          <a:xfrm>
            <a:off x="3126370" y="4404715"/>
            <a:ext cx="1518600" cy="241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0C5F39-D58D-4B43-8E3C-1C4E6B4EA99A}"/>
              </a:ext>
            </a:extLst>
          </p:cNvPr>
          <p:cNvPicPr>
            <a:picLocks noChangeAspect="1"/>
          </p:cNvPicPr>
          <p:nvPr/>
        </p:nvPicPr>
        <p:blipFill rotWithShape="1">
          <a:blip r:embed="rId4"/>
          <a:srcRect l="65690" t="33223" r="24619" b="61293"/>
          <a:stretch/>
        </p:blipFill>
        <p:spPr>
          <a:xfrm>
            <a:off x="48611" y="4034144"/>
            <a:ext cx="4262989" cy="817499"/>
          </a:xfrm>
          <a:prstGeom prst="rect">
            <a:avLst/>
          </a:prstGeom>
        </p:spPr>
      </p:pic>
      <p:sp>
        <p:nvSpPr>
          <p:cNvPr id="6" name="Rectangle 5">
            <a:extLst>
              <a:ext uri="{FF2B5EF4-FFF2-40B4-BE49-F238E27FC236}">
                <a16:creationId xmlns:a16="http://schemas.microsoft.com/office/drawing/2014/main" id="{E39C0265-0A70-459E-94E9-B13E0CDCF7E6}"/>
              </a:ext>
            </a:extLst>
          </p:cNvPr>
          <p:cNvSpPr/>
          <p:nvPr/>
        </p:nvSpPr>
        <p:spPr>
          <a:xfrm>
            <a:off x="32786" y="4879638"/>
            <a:ext cx="1994457" cy="261610"/>
          </a:xfrm>
          <a:prstGeom prst="rect">
            <a:avLst/>
          </a:prstGeom>
        </p:spPr>
        <p:txBody>
          <a:bodyPr wrap="none">
            <a:spAutoFit/>
          </a:bodyPr>
          <a:lstStyle/>
          <a:p>
            <a:r>
              <a:rPr lang="en-US" sz="1100" b="1" i="1" dirty="0" err="1">
                <a:latin typeface="Times New Roman" panose="02020603050405020304" pitchFamily="18" charset="0"/>
              </a:rPr>
              <a:t>Althoff</a:t>
            </a:r>
            <a:r>
              <a:rPr lang="en-US" sz="1100" b="1" i="1" dirty="0">
                <a:latin typeface="Times New Roman" panose="02020603050405020304" pitchFamily="18" charset="0"/>
              </a:rPr>
              <a:t> et al., Lancet HIV 2014</a:t>
            </a:r>
            <a:endParaRPr lang="en-US" sz="1100" b="1" i="1" dirty="0"/>
          </a:p>
        </p:txBody>
      </p:sp>
      <p:pic>
        <p:nvPicPr>
          <p:cNvPr id="16" name="Picture 15">
            <a:extLst>
              <a:ext uri="{FF2B5EF4-FFF2-40B4-BE49-F238E27FC236}">
                <a16:creationId xmlns:a16="http://schemas.microsoft.com/office/drawing/2014/main" id="{6FB7883A-CE88-456A-B4A9-5E9445B28A6E}"/>
              </a:ext>
            </a:extLst>
          </p:cNvPr>
          <p:cNvPicPr>
            <a:picLocks noChangeAspect="1"/>
          </p:cNvPicPr>
          <p:nvPr/>
        </p:nvPicPr>
        <p:blipFill rotWithShape="1">
          <a:blip r:embed="rId4"/>
          <a:srcRect l="65690" t="38748" r="24619" b="43850"/>
          <a:stretch/>
        </p:blipFill>
        <p:spPr>
          <a:xfrm>
            <a:off x="58775" y="1523955"/>
            <a:ext cx="4262989" cy="2594013"/>
          </a:xfrm>
          <a:prstGeom prst="rect">
            <a:avLst/>
          </a:prstGeom>
        </p:spPr>
      </p:pic>
      <p:sp>
        <p:nvSpPr>
          <p:cNvPr id="17" name="TextBox 16">
            <a:extLst>
              <a:ext uri="{FF2B5EF4-FFF2-40B4-BE49-F238E27FC236}">
                <a16:creationId xmlns:a16="http://schemas.microsoft.com/office/drawing/2014/main" id="{11FE0129-91BB-41F5-A7E1-EAF63AED73BA}"/>
              </a:ext>
            </a:extLst>
          </p:cNvPr>
          <p:cNvSpPr txBox="1"/>
          <p:nvPr/>
        </p:nvSpPr>
        <p:spPr>
          <a:xfrm>
            <a:off x="311700" y="1193196"/>
            <a:ext cx="3867197" cy="307777"/>
          </a:xfrm>
          <a:prstGeom prst="rect">
            <a:avLst/>
          </a:prstGeom>
          <a:noFill/>
        </p:spPr>
        <p:txBody>
          <a:bodyPr wrap="square" rtlCol="0">
            <a:spAutoFit/>
          </a:bodyPr>
          <a:lstStyle/>
          <a:p>
            <a:pPr algn="ctr"/>
            <a:r>
              <a:rPr lang="en-US" b="1" dirty="0"/>
              <a:t>Incidence of Myocardial Infarction</a:t>
            </a:r>
          </a:p>
        </p:txBody>
      </p:sp>
    </p:spTree>
    <p:extLst>
      <p:ext uri="{BB962C8B-B14F-4D97-AF65-F5344CB8AC3E}">
        <p14:creationId xmlns:p14="http://schemas.microsoft.com/office/powerpoint/2010/main" val="86231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1" name="Google Shape;211;p36"/>
          <p:cNvSpPr txBox="1">
            <a:spLocks noGrp="1"/>
          </p:cNvSpPr>
          <p:nvPr>
            <p:ph type="body" idx="1"/>
          </p:nvPr>
        </p:nvSpPr>
        <p:spPr>
          <a:xfrm>
            <a:off x="311700" y="1178605"/>
            <a:ext cx="3999900" cy="333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SzPts val="1400"/>
              <a:buNone/>
            </a:pPr>
            <a:endParaRPr sz="1600">
              <a:solidFill>
                <a:srgbClr val="000000"/>
              </a:solidFill>
              <a:highlight>
                <a:srgbClr val="FFFFFF"/>
              </a:highlight>
              <a:latin typeface="Arial"/>
              <a:ea typeface="Arial"/>
              <a:cs typeface="Arial"/>
              <a:sym typeface="Arial"/>
            </a:endParaRPr>
          </a:p>
          <a:p>
            <a:pPr marL="628650" lvl="1" indent="-95250" algn="l" rtl="0">
              <a:lnSpc>
                <a:spcPct val="115000"/>
              </a:lnSpc>
              <a:spcBef>
                <a:spcPts val="1600"/>
              </a:spcBef>
              <a:spcAft>
                <a:spcPts val="0"/>
              </a:spcAft>
              <a:buSzPts val="1200"/>
              <a:buNone/>
            </a:pPr>
            <a:endParaRPr sz="1200">
              <a:solidFill>
                <a:srgbClr val="000000"/>
              </a:solidFill>
              <a:highlight>
                <a:srgbClr val="FFFFFF"/>
              </a:highlight>
              <a:latin typeface="Arial"/>
              <a:ea typeface="Arial"/>
              <a:cs typeface="Arial"/>
              <a:sym typeface="Arial"/>
            </a:endParaRPr>
          </a:p>
          <a:p>
            <a:pPr marL="628650" lvl="1" indent="-95250" algn="l" rtl="0">
              <a:lnSpc>
                <a:spcPct val="115000"/>
              </a:lnSpc>
              <a:spcBef>
                <a:spcPts val="1600"/>
              </a:spcBef>
              <a:spcAft>
                <a:spcPts val="0"/>
              </a:spcAft>
              <a:buSzPts val="1200"/>
              <a:buNone/>
            </a:pPr>
            <a:endParaRPr sz="1600">
              <a:solidFill>
                <a:srgbClr val="000000"/>
              </a:solidFill>
              <a:highlight>
                <a:srgbClr val="FFFFFF"/>
              </a:highlight>
              <a:latin typeface="Arial"/>
              <a:ea typeface="Arial"/>
              <a:cs typeface="Arial"/>
              <a:sym typeface="Arial"/>
            </a:endParaRPr>
          </a:p>
          <a:p>
            <a:pPr marL="285750" lvl="0" indent="-196850" algn="l" rtl="0">
              <a:lnSpc>
                <a:spcPct val="115000"/>
              </a:lnSpc>
              <a:spcBef>
                <a:spcPts val="1600"/>
              </a:spcBef>
              <a:spcAft>
                <a:spcPts val="1600"/>
              </a:spcAft>
              <a:buSzPts val="1400"/>
              <a:buNone/>
            </a:pPr>
            <a:endParaRPr sz="1600">
              <a:solidFill>
                <a:srgbClr val="222222"/>
              </a:solidFill>
              <a:latin typeface="Lora"/>
              <a:ea typeface="Lora"/>
              <a:cs typeface="Lora"/>
              <a:sym typeface="Lora"/>
            </a:endParaRPr>
          </a:p>
        </p:txBody>
      </p:sp>
      <p:sp>
        <p:nvSpPr>
          <p:cNvPr id="215" name="Google Shape;215;p3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t>Subjective Poor Sleep Increases Cardiovascular Disease in HIV</a:t>
            </a:r>
            <a:endParaRPr sz="2800" dirty="0">
              <a:solidFill>
                <a:schemeClr val="dk1"/>
              </a:solidFill>
            </a:endParaRPr>
          </a:p>
        </p:txBody>
      </p:sp>
      <p:sp>
        <p:nvSpPr>
          <p:cNvPr id="3" name="Text Placeholder 2">
            <a:extLst>
              <a:ext uri="{FF2B5EF4-FFF2-40B4-BE49-F238E27FC236}">
                <a16:creationId xmlns:a16="http://schemas.microsoft.com/office/drawing/2014/main" id="{B02DB854-78B6-4459-9D2C-F93EFDB919C4}"/>
              </a:ext>
            </a:extLst>
          </p:cNvPr>
          <p:cNvSpPr>
            <a:spLocks noGrp="1"/>
          </p:cNvSpPr>
          <p:nvPr>
            <p:ph type="body" idx="2"/>
          </p:nvPr>
        </p:nvSpPr>
        <p:spPr>
          <a:xfrm>
            <a:off x="4719351" y="1542930"/>
            <a:ext cx="3999900" cy="3339000"/>
          </a:xfrm>
        </p:spPr>
        <p:txBody>
          <a:bodyPr/>
          <a:lstStyle/>
          <a:p>
            <a:pPr marL="171450" lvl="0" indent="-171450"/>
            <a:r>
              <a:rPr lang="en-US" sz="1600" dirty="0">
                <a:solidFill>
                  <a:srgbClr val="000000"/>
                </a:solidFill>
                <a:highlight>
                  <a:srgbClr val="FFFFFF"/>
                </a:highlight>
                <a:latin typeface="Arial"/>
                <a:ea typeface="Arial"/>
                <a:cs typeface="Arial"/>
                <a:sym typeface="Arial"/>
              </a:rPr>
              <a:t>Prevalence of sleep disturbance in PLWH up to 58%</a:t>
            </a:r>
          </a:p>
          <a:p>
            <a:pPr marL="0" lvl="0" indent="0">
              <a:buNone/>
            </a:pPr>
            <a:endParaRPr lang="en-US" sz="1600" dirty="0">
              <a:solidFill>
                <a:srgbClr val="000000"/>
              </a:solidFill>
              <a:highlight>
                <a:srgbClr val="FFFFFF"/>
              </a:highlight>
              <a:latin typeface="Arial"/>
              <a:ea typeface="Arial"/>
              <a:cs typeface="Arial"/>
              <a:sym typeface="Arial"/>
            </a:endParaRPr>
          </a:p>
          <a:p>
            <a:pPr marL="171450" lvl="0" indent="-171450"/>
            <a:r>
              <a:rPr lang="en-US" sz="1600" dirty="0">
                <a:solidFill>
                  <a:srgbClr val="000000"/>
                </a:solidFill>
                <a:highlight>
                  <a:srgbClr val="FFFFFF"/>
                </a:highlight>
                <a:latin typeface="Arial"/>
                <a:ea typeface="Arial"/>
                <a:cs typeface="Arial"/>
                <a:sym typeface="Arial"/>
              </a:rPr>
              <a:t>Co-morbid insomnia increases risk of CVD amongst patients with HIV </a:t>
            </a:r>
          </a:p>
          <a:p>
            <a:pPr marL="628650" lvl="1" indent="-171450"/>
            <a:r>
              <a:rPr lang="en-US" sz="1400" dirty="0">
                <a:highlight>
                  <a:srgbClr val="FFFFFF"/>
                </a:highlight>
              </a:rPr>
              <a:t>HR 1.62 (95% CI 1.14-2.31)</a:t>
            </a:r>
          </a:p>
          <a:p>
            <a:pPr marL="0" lvl="0" indent="0">
              <a:buNone/>
            </a:pPr>
            <a:endParaRPr lang="en-US" sz="1600" dirty="0">
              <a:solidFill>
                <a:srgbClr val="000000"/>
              </a:solidFill>
              <a:highlight>
                <a:srgbClr val="FFFFFF"/>
              </a:highlight>
              <a:latin typeface="Arial"/>
              <a:ea typeface="Arial"/>
              <a:cs typeface="Arial"/>
              <a:sym typeface="Arial"/>
            </a:endParaRPr>
          </a:p>
          <a:p>
            <a:pPr marL="171450" lvl="0" indent="-171450"/>
            <a:r>
              <a:rPr lang="en-US" sz="1600" dirty="0">
                <a:solidFill>
                  <a:srgbClr val="000000"/>
                </a:solidFill>
                <a:highlight>
                  <a:srgbClr val="FFFFFF"/>
                </a:highlight>
                <a:latin typeface="Arial"/>
                <a:cs typeface="Arial"/>
                <a:sym typeface="Arial"/>
              </a:rPr>
              <a:t>Limitations: Subjective assessment</a:t>
            </a:r>
            <a:endParaRPr lang="en-US" dirty="0"/>
          </a:p>
        </p:txBody>
      </p:sp>
      <p:pic>
        <p:nvPicPr>
          <p:cNvPr id="6" name="Google Shape;164;p22">
            <a:extLst>
              <a:ext uri="{FF2B5EF4-FFF2-40B4-BE49-F238E27FC236}">
                <a16:creationId xmlns:a16="http://schemas.microsoft.com/office/drawing/2014/main" id="{F0475AA6-1720-414A-9A50-12DA84CD7F29}"/>
              </a:ext>
            </a:extLst>
          </p:cNvPr>
          <p:cNvPicPr preferRelativeResize="0"/>
          <p:nvPr/>
        </p:nvPicPr>
        <p:blipFill rotWithShape="1">
          <a:blip r:embed="rId3">
            <a:alphaModFix/>
          </a:blip>
          <a:srcRect l="26693" t="30309" r="47503" b="33067"/>
          <a:stretch/>
        </p:blipFill>
        <p:spPr>
          <a:xfrm>
            <a:off x="148831" y="1542930"/>
            <a:ext cx="4030573" cy="3139200"/>
          </a:xfrm>
          <a:prstGeom prst="rect">
            <a:avLst/>
          </a:prstGeom>
          <a:noFill/>
          <a:ln>
            <a:noFill/>
          </a:ln>
        </p:spPr>
      </p:pic>
      <p:sp>
        <p:nvSpPr>
          <p:cNvPr id="7" name="Google Shape;274;p41">
            <a:extLst>
              <a:ext uri="{FF2B5EF4-FFF2-40B4-BE49-F238E27FC236}">
                <a16:creationId xmlns:a16="http://schemas.microsoft.com/office/drawing/2014/main" id="{8E9C7C0F-9CA1-4D8A-AF3C-249F50ABE7F4}"/>
              </a:ext>
            </a:extLst>
          </p:cNvPr>
          <p:cNvSpPr txBox="1">
            <a:spLocks/>
          </p:cNvSpPr>
          <p:nvPr/>
        </p:nvSpPr>
        <p:spPr>
          <a:xfrm>
            <a:off x="3608905" y="4718657"/>
            <a:ext cx="5535096" cy="59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spcAft>
                <a:spcPts val="1600"/>
              </a:spcAft>
              <a:buNone/>
            </a:pPr>
            <a:r>
              <a:rPr lang="en-US" sz="1400" b="1" i="1" dirty="0">
                <a:latin typeface="Times New Roman" panose="02020603050405020304" pitchFamily="18" charset="0"/>
                <a:cs typeface="Times New Roman" panose="02020603050405020304" pitchFamily="18" charset="0"/>
              </a:rPr>
              <a:t>(</a:t>
            </a:r>
            <a:r>
              <a:rPr lang="en-US" sz="1400" b="1" i="1" dirty="0" err="1">
                <a:latin typeface="Times New Roman" panose="02020603050405020304" pitchFamily="18" charset="0"/>
                <a:cs typeface="Times New Roman" panose="02020603050405020304" pitchFamily="18" charset="0"/>
              </a:rPr>
              <a:t>Polanka</a:t>
            </a:r>
            <a:r>
              <a:rPr lang="en-US" sz="1400" b="1" i="1" dirty="0">
                <a:latin typeface="Times New Roman" panose="02020603050405020304" pitchFamily="18" charset="0"/>
                <a:cs typeface="Times New Roman" panose="02020603050405020304" pitchFamily="18" charset="0"/>
              </a:rPr>
              <a:t> et al, J </a:t>
            </a:r>
            <a:r>
              <a:rPr lang="en-US" sz="1400" b="1" i="1" dirty="0" err="1">
                <a:latin typeface="Times New Roman" panose="02020603050405020304" pitchFamily="18" charset="0"/>
                <a:cs typeface="Times New Roman" panose="02020603050405020304" pitchFamily="18" charset="0"/>
              </a:rPr>
              <a:t>Acquir</a:t>
            </a:r>
            <a:r>
              <a:rPr lang="en-US" sz="1400" b="1" i="1" dirty="0">
                <a:latin typeface="Times New Roman" panose="02020603050405020304" pitchFamily="18" charset="0"/>
                <a:cs typeface="Times New Roman" panose="02020603050405020304" pitchFamily="18" charset="0"/>
              </a:rPr>
              <a:t> Immune </a:t>
            </a:r>
            <a:r>
              <a:rPr lang="en-US" sz="1400" b="1" i="1" dirty="0" err="1">
                <a:latin typeface="Times New Roman" panose="02020603050405020304" pitchFamily="18" charset="0"/>
                <a:cs typeface="Times New Roman" panose="02020603050405020304" pitchFamily="18" charset="0"/>
              </a:rPr>
              <a:t>Defic</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Syndr</a:t>
            </a:r>
            <a:r>
              <a:rPr lang="en-US" sz="1400" b="1" i="1" dirty="0">
                <a:latin typeface="Times New Roman" panose="02020603050405020304" pitchFamily="18" charset="0"/>
                <a:cs typeface="Times New Roman" panose="02020603050405020304" pitchFamily="18" charset="0"/>
              </a:rPr>
              <a:t>., 2019)</a:t>
            </a:r>
          </a:p>
        </p:txBody>
      </p:sp>
      <p:sp>
        <p:nvSpPr>
          <p:cNvPr id="8" name="TextBox 7">
            <a:extLst>
              <a:ext uri="{FF2B5EF4-FFF2-40B4-BE49-F238E27FC236}">
                <a16:creationId xmlns:a16="http://schemas.microsoft.com/office/drawing/2014/main" id="{56C63A7E-6683-4E3E-AA9E-E31D9B993D7E}"/>
              </a:ext>
            </a:extLst>
          </p:cNvPr>
          <p:cNvSpPr txBox="1"/>
          <p:nvPr/>
        </p:nvSpPr>
        <p:spPr>
          <a:xfrm rot="16200000">
            <a:off x="-779844" y="2878918"/>
            <a:ext cx="2184498" cy="276999"/>
          </a:xfrm>
          <a:prstGeom prst="rect">
            <a:avLst/>
          </a:prstGeom>
          <a:solidFill>
            <a:schemeClr val="bg1"/>
          </a:solidFill>
        </p:spPr>
        <p:txBody>
          <a:bodyPr wrap="square" rtlCol="0">
            <a:spAutoFit/>
          </a:bodyPr>
          <a:lstStyle/>
          <a:p>
            <a:r>
              <a:rPr lang="en-US" sz="1200" b="1" dirty="0"/>
              <a:t>%Freedom from CV event</a:t>
            </a:r>
          </a:p>
        </p:txBody>
      </p:sp>
      <p:sp>
        <p:nvSpPr>
          <p:cNvPr id="9" name="Google Shape;221;p37">
            <a:extLst>
              <a:ext uri="{FF2B5EF4-FFF2-40B4-BE49-F238E27FC236}">
                <a16:creationId xmlns:a16="http://schemas.microsoft.com/office/drawing/2014/main" id="{0E575471-D607-4F80-99F7-7B89F3029FBC}"/>
              </a:ext>
            </a:extLst>
          </p:cNvPr>
          <p:cNvSpPr/>
          <p:nvPr/>
        </p:nvSpPr>
        <p:spPr>
          <a:xfrm>
            <a:off x="368743" y="4524148"/>
            <a:ext cx="3925859"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lang="en-US" sz="1100" b="1" i="0" u="none" strike="noStrike" cap="none" dirty="0">
              <a:solidFill>
                <a:srgbClr val="000000"/>
              </a:solidFill>
              <a:highlight>
                <a:srgbClr val="FFFFFF"/>
              </a:highlight>
              <a:latin typeface="Arial"/>
              <a:ea typeface="Arial"/>
              <a:cs typeface="Arial"/>
              <a:sym typeface="Arial"/>
            </a:endParaRPr>
          </a:p>
          <a:p>
            <a:pPr lvl="0" algn="ctr">
              <a:buSzPts val="1100"/>
            </a:pPr>
            <a:r>
              <a:rPr lang="en-US" sz="1100" i="0" u="none" strike="noStrike" cap="none" dirty="0">
                <a:solidFill>
                  <a:srgbClr val="000000"/>
                </a:solidFill>
                <a:highlight>
                  <a:srgbClr val="FFFFFF"/>
                </a:highlight>
                <a:latin typeface="+mj-lt"/>
                <a:ea typeface="Arial"/>
                <a:cs typeface="Arial"/>
                <a:sym typeface="Arial"/>
              </a:rPr>
              <a:t>N = 3108 </a:t>
            </a:r>
          </a:p>
          <a:p>
            <a:pPr lvl="0" algn="ctr">
              <a:buSzPts val="1100"/>
            </a:pPr>
            <a:r>
              <a:rPr lang="en-US" sz="1100" dirty="0">
                <a:highlight>
                  <a:srgbClr val="FFFFFF"/>
                </a:highlight>
                <a:latin typeface="+mj-lt"/>
              </a:rPr>
              <a:t>Median follow up: 10.8 years</a:t>
            </a:r>
            <a:endParaRPr lang="en-US" sz="1100" dirty="0">
              <a:highlight>
                <a:srgbClr val="FFFFFF"/>
              </a:highlight>
            </a:endParaRPr>
          </a:p>
          <a:p>
            <a:pPr lvl="0" algn="ctr">
              <a:buSzPts val="1100"/>
            </a:pPr>
            <a:r>
              <a:rPr lang="en-US" sz="1100" dirty="0">
                <a:highlight>
                  <a:srgbClr val="FFFFFF"/>
                </a:highlight>
              </a:rPr>
              <a:t> </a:t>
            </a:r>
          </a:p>
          <a:p>
            <a:pPr lvl="0" algn="ctr">
              <a:buSzPts val="1100"/>
            </a:pPr>
            <a:br>
              <a:rPr lang="en-US" sz="1100" i="0" u="none" strike="noStrike" cap="none" dirty="0">
                <a:solidFill>
                  <a:srgbClr val="000000"/>
                </a:solidFill>
                <a:highlight>
                  <a:srgbClr val="FFFFFF"/>
                </a:highlight>
                <a:latin typeface="Arial"/>
                <a:ea typeface="Arial"/>
                <a:cs typeface="Arial"/>
                <a:sym typeface="Arial"/>
              </a:rPr>
            </a:br>
            <a:endParaRPr sz="1100" i="0" u="none" strike="noStrike" cap="none" dirty="0">
              <a:solidFill>
                <a:srgbClr val="000000"/>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422367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6" name="Google Shape;276;p4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sz="2800" dirty="0">
                <a:solidFill>
                  <a:schemeClr val="dk1"/>
                </a:solidFill>
              </a:rPr>
              <a:t>Sleep </a:t>
            </a:r>
            <a:r>
              <a:rPr lang="en-US" sz="2800" dirty="0">
                <a:solidFill>
                  <a:schemeClr val="dk1"/>
                </a:solidFill>
              </a:rPr>
              <a:t>R</a:t>
            </a:r>
            <a:r>
              <a:rPr lang="en" sz="2800" dirty="0">
                <a:solidFill>
                  <a:schemeClr val="dk1"/>
                </a:solidFill>
              </a:rPr>
              <a:t>estriction </a:t>
            </a:r>
            <a:r>
              <a:rPr lang="en-US" sz="2800" dirty="0"/>
              <a:t>I</a:t>
            </a:r>
            <a:r>
              <a:rPr lang="en-US" sz="2800" dirty="0">
                <a:solidFill>
                  <a:schemeClr val="dk1"/>
                </a:solidFill>
              </a:rPr>
              <a:t>nduces </a:t>
            </a:r>
            <a:r>
              <a:rPr lang="en-US" sz="2800" dirty="0"/>
              <a:t>I</a:t>
            </a:r>
            <a:r>
              <a:rPr lang="en-US" sz="2800" dirty="0">
                <a:solidFill>
                  <a:schemeClr val="dk1"/>
                </a:solidFill>
              </a:rPr>
              <a:t>nflammatory</a:t>
            </a:r>
            <a:r>
              <a:rPr lang="en" sz="2800" dirty="0"/>
              <a:t> M</a:t>
            </a:r>
            <a:r>
              <a:rPr lang="en" sz="2800" dirty="0">
                <a:solidFill>
                  <a:schemeClr val="dk1"/>
                </a:solidFill>
              </a:rPr>
              <a:t>onocytes</a:t>
            </a:r>
            <a:endParaRPr sz="2800" dirty="0">
              <a:solidFill>
                <a:schemeClr val="dk1"/>
              </a:solidFill>
            </a:endParaRPr>
          </a:p>
        </p:txBody>
      </p:sp>
      <p:sp>
        <p:nvSpPr>
          <p:cNvPr id="6" name="Google Shape;272;p41">
            <a:extLst>
              <a:ext uri="{FF2B5EF4-FFF2-40B4-BE49-F238E27FC236}">
                <a16:creationId xmlns:a16="http://schemas.microsoft.com/office/drawing/2014/main" id="{6A0A7A04-3152-4131-89D0-42B7235A8663}"/>
              </a:ext>
            </a:extLst>
          </p:cNvPr>
          <p:cNvSpPr txBox="1">
            <a:spLocks/>
          </p:cNvSpPr>
          <p:nvPr/>
        </p:nvSpPr>
        <p:spPr>
          <a:xfrm>
            <a:off x="521900" y="2380947"/>
            <a:ext cx="8222100" cy="83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a:buSzPts val="4200"/>
            </a:pPr>
            <a:r>
              <a:rPr lang="en-US"/>
              <a:t>Audience</a:t>
            </a:r>
          </a:p>
        </p:txBody>
      </p:sp>
      <p:sp>
        <p:nvSpPr>
          <p:cNvPr id="8" name="Google Shape;275;p41">
            <a:extLst>
              <a:ext uri="{FF2B5EF4-FFF2-40B4-BE49-F238E27FC236}">
                <a16:creationId xmlns:a16="http://schemas.microsoft.com/office/drawing/2014/main" id="{C16BB09B-CD23-4AD4-88EB-86379F902275}"/>
              </a:ext>
            </a:extLst>
          </p:cNvPr>
          <p:cNvSpPr/>
          <p:nvPr/>
        </p:nvSpPr>
        <p:spPr>
          <a:xfrm>
            <a:off x="0" y="4636078"/>
            <a:ext cx="6361700" cy="1853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dirty="0">
                <a:solidFill>
                  <a:srgbClr val="000000"/>
                </a:solidFill>
                <a:latin typeface="Arial"/>
                <a:ea typeface="Arial"/>
                <a:cs typeface="Arial"/>
                <a:sym typeface="Arial"/>
              </a:rPr>
              <a:t>Representative expression of </a:t>
            </a:r>
            <a:r>
              <a:rPr lang="en" sz="1100" b="1" i="0" u="none" strike="noStrike" cap="none" dirty="0">
                <a:solidFill>
                  <a:srgbClr val="000000"/>
                </a:solidFill>
                <a:highlight>
                  <a:srgbClr val="FFFFFF"/>
                </a:highlight>
                <a:latin typeface="Arial"/>
                <a:ea typeface="Arial"/>
                <a:cs typeface="Arial"/>
                <a:sym typeface="Arial"/>
              </a:rPr>
              <a:t>IL-6 and TNFɑ </a:t>
            </a:r>
            <a:r>
              <a:rPr lang="en" sz="1100" b="1" i="0" u="none" strike="noStrike" cap="none" dirty="0">
                <a:solidFill>
                  <a:srgbClr val="000000"/>
                </a:solidFill>
                <a:latin typeface="Arial"/>
                <a:ea typeface="Arial"/>
                <a:cs typeface="Arial"/>
                <a:sym typeface="Arial"/>
              </a:rPr>
              <a:t>in LPS- stimulated CD14+ cells from a patient</a:t>
            </a:r>
          </a:p>
          <a:p>
            <a:pPr marL="0" marR="0" lvl="0" indent="0" algn="ctr" rtl="0">
              <a:lnSpc>
                <a:spcPct val="100000"/>
              </a:lnSpc>
              <a:spcBef>
                <a:spcPts val="0"/>
              </a:spcBef>
              <a:spcAft>
                <a:spcPts val="0"/>
              </a:spcAft>
              <a:buClr>
                <a:srgbClr val="000000"/>
              </a:buClr>
              <a:buSzPts val="1100"/>
              <a:buFont typeface="Arial"/>
              <a:buNone/>
            </a:pPr>
            <a:r>
              <a:rPr lang="en-US" sz="1100" dirty="0"/>
              <a:t>N</a:t>
            </a:r>
            <a:r>
              <a:rPr lang="en" sz="1100" dirty="0"/>
              <a:t>=30</a:t>
            </a:r>
            <a:endParaRPr sz="1100" i="0" u="none" strike="noStrike" cap="none" dirty="0">
              <a:solidFill>
                <a:srgbClr val="000000"/>
              </a:solidFill>
              <a:latin typeface="Arial"/>
              <a:ea typeface="Arial"/>
              <a:cs typeface="Arial"/>
              <a:sym typeface="Arial"/>
            </a:endParaRPr>
          </a:p>
        </p:txBody>
      </p:sp>
      <p:pic>
        <p:nvPicPr>
          <p:cNvPr id="11" name="Google Shape;278;p41">
            <a:extLst>
              <a:ext uri="{FF2B5EF4-FFF2-40B4-BE49-F238E27FC236}">
                <a16:creationId xmlns:a16="http://schemas.microsoft.com/office/drawing/2014/main" id="{74C3DD65-EED1-45FE-8E99-1F4DE51672D4}"/>
              </a:ext>
            </a:extLst>
          </p:cNvPr>
          <p:cNvPicPr preferRelativeResize="0"/>
          <p:nvPr/>
        </p:nvPicPr>
        <p:blipFill rotWithShape="1">
          <a:blip r:embed="rId3">
            <a:alphaModFix/>
          </a:blip>
          <a:srcRect l="25184" t="23781" r="46267" b="26486"/>
          <a:stretch/>
        </p:blipFill>
        <p:spPr>
          <a:xfrm>
            <a:off x="221976" y="1405567"/>
            <a:ext cx="3109331" cy="3023662"/>
          </a:xfrm>
          <a:prstGeom prst="rect">
            <a:avLst/>
          </a:prstGeom>
          <a:noFill/>
          <a:ln>
            <a:noFill/>
          </a:ln>
        </p:spPr>
      </p:pic>
      <p:pic>
        <p:nvPicPr>
          <p:cNvPr id="12" name="Google Shape;279;p41">
            <a:extLst>
              <a:ext uri="{FF2B5EF4-FFF2-40B4-BE49-F238E27FC236}">
                <a16:creationId xmlns:a16="http://schemas.microsoft.com/office/drawing/2014/main" id="{3B86C74E-0820-4D63-9511-E4670EA38D47}"/>
              </a:ext>
            </a:extLst>
          </p:cNvPr>
          <p:cNvPicPr preferRelativeResize="0"/>
          <p:nvPr/>
        </p:nvPicPr>
        <p:blipFill rotWithShape="1">
          <a:blip r:embed="rId3">
            <a:alphaModFix/>
          </a:blip>
          <a:srcRect l="57703" t="23781" r="14967" b="26486"/>
          <a:stretch/>
        </p:blipFill>
        <p:spPr>
          <a:xfrm>
            <a:off x="3282141" y="1431850"/>
            <a:ext cx="2822128" cy="2989125"/>
          </a:xfrm>
          <a:prstGeom prst="rect">
            <a:avLst/>
          </a:prstGeom>
          <a:noFill/>
          <a:ln>
            <a:noFill/>
          </a:ln>
        </p:spPr>
      </p:pic>
      <p:sp>
        <p:nvSpPr>
          <p:cNvPr id="14" name="Google Shape;281;p41">
            <a:extLst>
              <a:ext uri="{FF2B5EF4-FFF2-40B4-BE49-F238E27FC236}">
                <a16:creationId xmlns:a16="http://schemas.microsoft.com/office/drawing/2014/main" id="{4D73DB6A-F8FC-4015-A484-7C1DD758B5C5}"/>
              </a:ext>
            </a:extLst>
          </p:cNvPr>
          <p:cNvSpPr/>
          <p:nvPr/>
        </p:nvSpPr>
        <p:spPr>
          <a:xfrm>
            <a:off x="6330113" y="1976836"/>
            <a:ext cx="2591911" cy="2066099"/>
          </a:xfrm>
          <a:prstGeom prst="rect">
            <a:avLst/>
          </a:prstGeom>
          <a:noFill/>
          <a:ln>
            <a:noFill/>
          </a:ln>
        </p:spPr>
        <p:txBody>
          <a:bodyPr spcFirstLastPara="1" wrap="square" lIns="91425" tIns="45700" rIns="91425" bIns="45700" anchor="t" anchorCtr="0">
            <a:noAutofit/>
          </a:bodyPr>
          <a:lstStyle/>
          <a:p>
            <a:pPr marL="12700" marR="0" lvl="0" algn="l" rtl="0">
              <a:lnSpc>
                <a:spcPct val="115000"/>
              </a:lnSpc>
              <a:spcBef>
                <a:spcPts val="0"/>
              </a:spcBef>
              <a:spcAft>
                <a:spcPts val="0"/>
              </a:spcAft>
              <a:buClr>
                <a:schemeClr val="dk2"/>
              </a:buClr>
              <a:buSzPts val="1600"/>
            </a:pPr>
            <a:endParaRPr sz="1600" b="0" i="0" u="none" strike="noStrike" cap="none" dirty="0">
              <a:solidFill>
                <a:srgbClr val="000000"/>
              </a:solidFill>
              <a:highlight>
                <a:schemeClr val="lt1"/>
              </a:highlight>
              <a:latin typeface="Arial"/>
              <a:ea typeface="Arial"/>
              <a:cs typeface="Arial"/>
              <a:sym typeface="Arial"/>
            </a:endParaRPr>
          </a:p>
          <a:p>
            <a:pPr marL="171450" marR="0" lvl="0" indent="-158750" algn="l" rtl="0">
              <a:lnSpc>
                <a:spcPct val="115000"/>
              </a:lnSpc>
              <a:spcBef>
                <a:spcPts val="0"/>
              </a:spcBef>
              <a:spcAft>
                <a:spcPts val="0"/>
              </a:spcAft>
              <a:buClr>
                <a:schemeClr val="dk2"/>
              </a:buClr>
              <a:buSzPts val="1600"/>
              <a:buFont typeface="Roboto"/>
              <a:buChar char="●"/>
            </a:pPr>
            <a:r>
              <a:rPr lang="en" sz="1600" b="0" i="0" u="none" strike="noStrike" cap="none" dirty="0">
                <a:solidFill>
                  <a:srgbClr val="000000"/>
                </a:solidFill>
                <a:highlight>
                  <a:srgbClr val="FFFFFF"/>
                </a:highlight>
                <a:latin typeface="Arial"/>
                <a:ea typeface="Arial"/>
                <a:cs typeface="Arial"/>
                <a:sym typeface="Arial"/>
              </a:rPr>
              <a:t>Study Protocol: </a:t>
            </a:r>
            <a:endParaRPr dirty="0"/>
          </a:p>
          <a:p>
            <a:pPr marL="914400" marR="0" lvl="1" indent="-317500" algn="l" rtl="0">
              <a:lnSpc>
                <a:spcPct val="115000"/>
              </a:lnSpc>
              <a:spcBef>
                <a:spcPts val="0"/>
              </a:spcBef>
              <a:spcAft>
                <a:spcPts val="0"/>
              </a:spcAft>
              <a:buClr>
                <a:schemeClr val="dk2"/>
              </a:buClr>
              <a:buSzPts val="1400"/>
              <a:buFont typeface="Roboto"/>
              <a:buChar char="○"/>
            </a:pPr>
            <a:r>
              <a:rPr lang="en" sz="1400" b="0" i="0" u="none" strike="noStrike" cap="none" dirty="0">
                <a:solidFill>
                  <a:srgbClr val="000000"/>
                </a:solidFill>
                <a:highlight>
                  <a:schemeClr val="lt1"/>
                </a:highlight>
                <a:latin typeface="Arial"/>
                <a:ea typeface="Arial"/>
                <a:cs typeface="Arial"/>
                <a:sym typeface="Arial"/>
              </a:rPr>
              <a:t>3 night baseline, </a:t>
            </a:r>
            <a:br>
              <a:rPr lang="en" sz="1400" b="0" i="0" u="none" strike="noStrike" cap="none" dirty="0">
                <a:solidFill>
                  <a:srgbClr val="000000"/>
                </a:solidFill>
                <a:highlight>
                  <a:schemeClr val="lt1"/>
                </a:highlight>
                <a:latin typeface="Arial"/>
                <a:ea typeface="Arial"/>
                <a:cs typeface="Arial"/>
                <a:sym typeface="Arial"/>
              </a:rPr>
            </a:br>
            <a:r>
              <a:rPr lang="en" sz="1400" b="0" i="0" u="none" strike="noStrike" cap="none" dirty="0">
                <a:solidFill>
                  <a:srgbClr val="000000"/>
                </a:solidFill>
                <a:highlight>
                  <a:schemeClr val="lt1"/>
                </a:highlight>
                <a:latin typeface="Arial"/>
                <a:ea typeface="Arial"/>
                <a:cs typeface="Arial"/>
                <a:sym typeface="Arial"/>
              </a:rPr>
              <a:t>1 night 4 </a:t>
            </a:r>
            <a:r>
              <a:rPr lang="en-US" sz="1400" b="0" i="0" u="none" strike="noStrike" cap="none" dirty="0" err="1">
                <a:solidFill>
                  <a:srgbClr val="000000"/>
                </a:solidFill>
                <a:highlight>
                  <a:schemeClr val="lt1"/>
                </a:highlight>
                <a:latin typeface="Arial"/>
                <a:ea typeface="Arial"/>
                <a:cs typeface="Arial"/>
                <a:sym typeface="Arial"/>
              </a:rPr>
              <a:t>hr</a:t>
            </a:r>
            <a:r>
              <a:rPr lang="en" sz="1400" b="0" i="0" u="none" strike="noStrike" cap="none" dirty="0">
                <a:solidFill>
                  <a:srgbClr val="000000"/>
                </a:solidFill>
                <a:highlight>
                  <a:schemeClr val="lt1"/>
                </a:highlight>
                <a:latin typeface="Arial"/>
                <a:ea typeface="Arial"/>
                <a:cs typeface="Arial"/>
                <a:sym typeface="Arial"/>
              </a:rPr>
              <a:t> sleep restriction</a:t>
            </a:r>
            <a:br>
              <a:rPr lang="en" sz="1400" b="0" i="0" u="none" strike="noStrike" cap="none" dirty="0">
                <a:solidFill>
                  <a:srgbClr val="000000"/>
                </a:solidFill>
                <a:highlight>
                  <a:schemeClr val="lt1"/>
                </a:highlight>
                <a:latin typeface="Arial"/>
                <a:ea typeface="Arial"/>
                <a:cs typeface="Arial"/>
                <a:sym typeface="Arial"/>
              </a:rPr>
            </a:br>
            <a:endParaRPr sz="1600" b="0" i="0" u="none" strike="noStrike" cap="none" dirty="0">
              <a:solidFill>
                <a:srgbClr val="000000"/>
              </a:solidFill>
              <a:highlight>
                <a:srgbClr val="FFFFFF"/>
              </a:highlight>
              <a:latin typeface="Arial"/>
              <a:ea typeface="Arial"/>
              <a:cs typeface="Arial"/>
              <a:sym typeface="Arial"/>
            </a:endParaRPr>
          </a:p>
        </p:txBody>
      </p:sp>
      <p:sp>
        <p:nvSpPr>
          <p:cNvPr id="15" name="Google Shape;283;p41">
            <a:extLst>
              <a:ext uri="{FF2B5EF4-FFF2-40B4-BE49-F238E27FC236}">
                <a16:creationId xmlns:a16="http://schemas.microsoft.com/office/drawing/2014/main" id="{7AE0F2D5-CD53-4BD7-A72D-654CBB2ED9D5}"/>
              </a:ext>
            </a:extLst>
          </p:cNvPr>
          <p:cNvSpPr/>
          <p:nvPr/>
        </p:nvSpPr>
        <p:spPr>
          <a:xfrm>
            <a:off x="1241310" y="1078486"/>
            <a:ext cx="943977" cy="510600"/>
          </a:xfrm>
          <a:prstGeom prst="rect">
            <a:avLst/>
          </a:prstGeom>
          <a:noFill/>
          <a:ln>
            <a:noFill/>
          </a:ln>
        </p:spPr>
        <p:txBody>
          <a:bodyPr spcFirstLastPara="1" wrap="square" lIns="91425" tIns="45700" rIns="91425" bIns="45700" anchor="t" anchorCtr="0">
            <a:noAutofit/>
          </a:bodyPr>
          <a:lstStyle/>
          <a:p>
            <a:pPr marL="628650" marR="0" lvl="0" indent="-17145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dirty="0">
                <a:solidFill>
                  <a:srgbClr val="000000"/>
                </a:solidFill>
                <a:highlight>
                  <a:srgbClr val="FFFFFF"/>
                </a:highlight>
                <a:latin typeface="Arial"/>
                <a:ea typeface="Arial"/>
                <a:cs typeface="Arial"/>
                <a:sym typeface="Arial"/>
              </a:rPr>
              <a:t>Baseline</a:t>
            </a:r>
            <a:endParaRPr sz="1200" b="1" i="0" u="none" strike="noStrike" cap="none" dirty="0">
              <a:solidFill>
                <a:srgbClr val="000000"/>
              </a:solidFill>
              <a:latin typeface="Arial"/>
              <a:ea typeface="Arial"/>
              <a:cs typeface="Arial"/>
              <a:sym typeface="Arial"/>
            </a:endParaRPr>
          </a:p>
        </p:txBody>
      </p:sp>
      <p:sp>
        <p:nvSpPr>
          <p:cNvPr id="16" name="Google Shape;274;p41">
            <a:extLst>
              <a:ext uri="{FF2B5EF4-FFF2-40B4-BE49-F238E27FC236}">
                <a16:creationId xmlns:a16="http://schemas.microsoft.com/office/drawing/2014/main" id="{DA3039E5-55F7-4BB3-9F28-2C9CB6564C28}"/>
              </a:ext>
            </a:extLst>
          </p:cNvPr>
          <p:cNvSpPr txBox="1">
            <a:spLocks/>
          </p:cNvSpPr>
          <p:nvPr/>
        </p:nvSpPr>
        <p:spPr>
          <a:xfrm>
            <a:off x="5045400" y="4731719"/>
            <a:ext cx="4098600" cy="59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lgn="r">
              <a:spcAft>
                <a:spcPts val="1600"/>
              </a:spcAft>
              <a:buFont typeface="Roboto"/>
              <a:buNone/>
            </a:pPr>
            <a:r>
              <a:rPr lang="en-US" sz="1400" b="1" i="1" dirty="0">
                <a:latin typeface="Times New Roman" panose="02020603050405020304" pitchFamily="18" charset="0"/>
                <a:cs typeface="Times New Roman" panose="02020603050405020304" pitchFamily="18" charset="0"/>
              </a:rPr>
              <a:t>(Irwin et al., Arch Intern Med 2006)</a:t>
            </a:r>
          </a:p>
        </p:txBody>
      </p:sp>
      <p:sp>
        <p:nvSpPr>
          <p:cNvPr id="2" name="Rectangle 1">
            <a:extLst>
              <a:ext uri="{FF2B5EF4-FFF2-40B4-BE49-F238E27FC236}">
                <a16:creationId xmlns:a16="http://schemas.microsoft.com/office/drawing/2014/main" id="{D217162A-8152-483F-8FAF-384427B349AE}"/>
              </a:ext>
            </a:extLst>
          </p:cNvPr>
          <p:cNvSpPr/>
          <p:nvPr/>
        </p:nvSpPr>
        <p:spPr>
          <a:xfrm>
            <a:off x="-178024" y="1271769"/>
            <a:ext cx="360218" cy="295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DA9FFC-7BFD-4EF7-AEBF-51798FB4B8D3}"/>
              </a:ext>
            </a:extLst>
          </p:cNvPr>
          <p:cNvSpPr/>
          <p:nvPr/>
        </p:nvSpPr>
        <p:spPr>
          <a:xfrm>
            <a:off x="2749681" y="1321770"/>
            <a:ext cx="540327" cy="295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6E37B7-AB90-4434-956A-7DE5BBDAD386}"/>
              </a:ext>
            </a:extLst>
          </p:cNvPr>
          <p:cNvSpPr txBox="1"/>
          <p:nvPr/>
        </p:nvSpPr>
        <p:spPr>
          <a:xfrm rot="16200000">
            <a:off x="-1040062" y="2837825"/>
            <a:ext cx="2616012" cy="276999"/>
          </a:xfrm>
          <a:prstGeom prst="rect">
            <a:avLst/>
          </a:prstGeom>
          <a:solidFill>
            <a:schemeClr val="bg1"/>
          </a:solidFill>
        </p:spPr>
        <p:txBody>
          <a:bodyPr wrap="square" rtlCol="0">
            <a:spAutoFit/>
          </a:bodyPr>
          <a:lstStyle/>
          <a:p>
            <a:pPr algn="ctr"/>
            <a:r>
              <a:rPr lang="en-US" sz="1200" dirty="0"/>
              <a:t>Monocytes Expressing TNF</a:t>
            </a:r>
            <a:r>
              <a:rPr lang="el-GR" sz="1200" dirty="0"/>
              <a:t>α</a:t>
            </a:r>
            <a:endParaRPr lang="en-US" sz="1200" dirty="0"/>
          </a:p>
        </p:txBody>
      </p:sp>
      <p:sp>
        <p:nvSpPr>
          <p:cNvPr id="18" name="TextBox 17">
            <a:extLst>
              <a:ext uri="{FF2B5EF4-FFF2-40B4-BE49-F238E27FC236}">
                <a16:creationId xmlns:a16="http://schemas.microsoft.com/office/drawing/2014/main" id="{A74F9379-08DA-4381-9B22-5723E5857524}"/>
              </a:ext>
            </a:extLst>
          </p:cNvPr>
          <p:cNvSpPr txBox="1"/>
          <p:nvPr/>
        </p:nvSpPr>
        <p:spPr>
          <a:xfrm rot="16200000">
            <a:off x="2270588" y="2824398"/>
            <a:ext cx="2184498" cy="276999"/>
          </a:xfrm>
          <a:prstGeom prst="rect">
            <a:avLst/>
          </a:prstGeom>
          <a:solidFill>
            <a:schemeClr val="bg1"/>
          </a:solidFill>
        </p:spPr>
        <p:txBody>
          <a:bodyPr wrap="square" rtlCol="0">
            <a:spAutoFit/>
          </a:bodyPr>
          <a:lstStyle/>
          <a:p>
            <a:pPr algn="ctr"/>
            <a:r>
              <a:rPr lang="en-US" sz="1200" dirty="0"/>
              <a:t>Monocytes Expressing TNF</a:t>
            </a:r>
            <a:r>
              <a:rPr lang="el-GR" sz="1200" dirty="0"/>
              <a:t>α</a:t>
            </a:r>
            <a:endParaRPr lang="en-US" sz="1200" dirty="0"/>
          </a:p>
        </p:txBody>
      </p:sp>
      <p:sp>
        <p:nvSpPr>
          <p:cNvPr id="19" name="TextBox 18">
            <a:extLst>
              <a:ext uri="{FF2B5EF4-FFF2-40B4-BE49-F238E27FC236}">
                <a16:creationId xmlns:a16="http://schemas.microsoft.com/office/drawing/2014/main" id="{8DA0F6B1-7088-4039-841F-27F2906DFA85}"/>
              </a:ext>
            </a:extLst>
          </p:cNvPr>
          <p:cNvSpPr txBox="1"/>
          <p:nvPr/>
        </p:nvSpPr>
        <p:spPr>
          <a:xfrm>
            <a:off x="535497" y="4213379"/>
            <a:ext cx="2616012" cy="276999"/>
          </a:xfrm>
          <a:prstGeom prst="rect">
            <a:avLst/>
          </a:prstGeom>
          <a:solidFill>
            <a:schemeClr val="bg1"/>
          </a:solidFill>
        </p:spPr>
        <p:txBody>
          <a:bodyPr wrap="square" rtlCol="0">
            <a:spAutoFit/>
          </a:bodyPr>
          <a:lstStyle/>
          <a:p>
            <a:pPr algn="ctr"/>
            <a:r>
              <a:rPr lang="en-US" sz="1200" dirty="0"/>
              <a:t>Monocytes Expressing IL-6</a:t>
            </a:r>
          </a:p>
        </p:txBody>
      </p:sp>
      <p:sp>
        <p:nvSpPr>
          <p:cNvPr id="20" name="TextBox 19">
            <a:extLst>
              <a:ext uri="{FF2B5EF4-FFF2-40B4-BE49-F238E27FC236}">
                <a16:creationId xmlns:a16="http://schemas.microsoft.com/office/drawing/2014/main" id="{964296A0-99E8-4679-BBBA-CAA3DC2DFB95}"/>
              </a:ext>
            </a:extLst>
          </p:cNvPr>
          <p:cNvSpPr txBox="1"/>
          <p:nvPr/>
        </p:nvSpPr>
        <p:spPr>
          <a:xfrm>
            <a:off x="3669394" y="4236485"/>
            <a:ext cx="2616012" cy="276999"/>
          </a:xfrm>
          <a:prstGeom prst="rect">
            <a:avLst/>
          </a:prstGeom>
          <a:solidFill>
            <a:schemeClr val="bg1"/>
          </a:solidFill>
        </p:spPr>
        <p:txBody>
          <a:bodyPr wrap="square" rtlCol="0">
            <a:spAutoFit/>
          </a:bodyPr>
          <a:lstStyle/>
          <a:p>
            <a:pPr algn="ctr"/>
            <a:r>
              <a:rPr lang="en-US" sz="1200" dirty="0"/>
              <a:t>Monocytes Expressing IL-6</a:t>
            </a:r>
          </a:p>
        </p:txBody>
      </p:sp>
      <p:sp>
        <p:nvSpPr>
          <p:cNvPr id="10" name="Google Shape;277;p41">
            <a:extLst>
              <a:ext uri="{FF2B5EF4-FFF2-40B4-BE49-F238E27FC236}">
                <a16:creationId xmlns:a16="http://schemas.microsoft.com/office/drawing/2014/main" id="{3C3506A9-47F4-4742-A01B-E4FCC0A95A76}"/>
              </a:ext>
            </a:extLst>
          </p:cNvPr>
          <p:cNvSpPr/>
          <p:nvPr/>
        </p:nvSpPr>
        <p:spPr>
          <a:xfrm>
            <a:off x="3817337" y="1065043"/>
            <a:ext cx="2077636" cy="510600"/>
          </a:xfrm>
          <a:prstGeom prst="rect">
            <a:avLst/>
          </a:prstGeom>
          <a:noFill/>
          <a:ln>
            <a:noFill/>
          </a:ln>
        </p:spPr>
        <p:txBody>
          <a:bodyPr spcFirstLastPara="1" wrap="square" lIns="91425" tIns="45700" rIns="91425" bIns="45700" anchor="t" anchorCtr="0">
            <a:noAutofit/>
          </a:bodyPr>
          <a:lstStyle/>
          <a:p>
            <a:pPr marL="628650" marR="0" lvl="0" indent="-17145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dirty="0">
                <a:solidFill>
                  <a:srgbClr val="000000"/>
                </a:solidFill>
                <a:highlight>
                  <a:srgbClr val="FFFFFF"/>
                </a:highlight>
                <a:latin typeface="Arial"/>
                <a:ea typeface="Arial"/>
                <a:cs typeface="Arial"/>
                <a:sym typeface="Arial"/>
              </a:rPr>
              <a:t>Partial Sleep Deprivation</a:t>
            </a:r>
            <a:endParaRPr sz="1200" b="1" i="0" u="none" strike="noStrike" cap="none" dirty="0">
              <a:solidFill>
                <a:srgbClr val="000000"/>
              </a:solidFill>
              <a:latin typeface="Arial"/>
              <a:ea typeface="Arial"/>
              <a:cs typeface="Arial"/>
              <a:sym typeface="Arial"/>
            </a:endParaRPr>
          </a:p>
        </p:txBody>
      </p:sp>
      <p:sp>
        <p:nvSpPr>
          <p:cNvPr id="3" name="Oval 2">
            <a:extLst>
              <a:ext uri="{FF2B5EF4-FFF2-40B4-BE49-F238E27FC236}">
                <a16:creationId xmlns:a16="http://schemas.microsoft.com/office/drawing/2014/main" id="{BAB26A0E-26CA-403C-A8EF-B8E4B7E99621}"/>
              </a:ext>
            </a:extLst>
          </p:cNvPr>
          <p:cNvSpPr/>
          <p:nvPr/>
        </p:nvSpPr>
        <p:spPr>
          <a:xfrm>
            <a:off x="221976" y="1320343"/>
            <a:ext cx="184468" cy="3479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1" name="Oval 20">
            <a:extLst>
              <a:ext uri="{FF2B5EF4-FFF2-40B4-BE49-F238E27FC236}">
                <a16:creationId xmlns:a16="http://schemas.microsoft.com/office/drawing/2014/main" id="{230BB2F0-6243-480E-B7B9-7C815DD31CA4}"/>
              </a:ext>
            </a:extLst>
          </p:cNvPr>
          <p:cNvSpPr/>
          <p:nvPr/>
        </p:nvSpPr>
        <p:spPr>
          <a:xfrm>
            <a:off x="3313726" y="1319145"/>
            <a:ext cx="184468" cy="3479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2" name="TextBox 21">
            <a:extLst>
              <a:ext uri="{FF2B5EF4-FFF2-40B4-BE49-F238E27FC236}">
                <a16:creationId xmlns:a16="http://schemas.microsoft.com/office/drawing/2014/main" id="{69BCFFC3-2F96-4730-888D-3DDC519F3939}"/>
              </a:ext>
            </a:extLst>
          </p:cNvPr>
          <p:cNvSpPr txBox="1"/>
          <p:nvPr/>
        </p:nvSpPr>
        <p:spPr>
          <a:xfrm>
            <a:off x="2067255" y="1456412"/>
            <a:ext cx="1241303" cy="400110"/>
          </a:xfrm>
          <a:prstGeom prst="rect">
            <a:avLst/>
          </a:prstGeom>
          <a:solidFill>
            <a:schemeClr val="bg1"/>
          </a:solidFill>
        </p:spPr>
        <p:txBody>
          <a:bodyPr wrap="square" rtlCol="0">
            <a:spAutoFit/>
          </a:bodyPr>
          <a:lstStyle/>
          <a:p>
            <a:pPr algn="ctr"/>
            <a:r>
              <a:rPr lang="en-US" sz="1000" dirty="0"/>
              <a:t>TNF</a:t>
            </a:r>
            <a:r>
              <a:rPr lang="el-GR" sz="1000" dirty="0"/>
              <a:t>α</a:t>
            </a:r>
            <a:r>
              <a:rPr lang="en-US" sz="1000" dirty="0"/>
              <a:t> and IL-6</a:t>
            </a:r>
          </a:p>
          <a:p>
            <a:pPr algn="ctr"/>
            <a:r>
              <a:rPr lang="en-US" sz="1000" dirty="0"/>
              <a:t>5.2</a:t>
            </a:r>
          </a:p>
        </p:txBody>
      </p:sp>
      <p:sp>
        <p:nvSpPr>
          <p:cNvPr id="23" name="TextBox 22">
            <a:extLst>
              <a:ext uri="{FF2B5EF4-FFF2-40B4-BE49-F238E27FC236}">
                <a16:creationId xmlns:a16="http://schemas.microsoft.com/office/drawing/2014/main" id="{ACE67ACE-A4D7-464D-BC3A-705033D0A378}"/>
              </a:ext>
            </a:extLst>
          </p:cNvPr>
          <p:cNvSpPr txBox="1"/>
          <p:nvPr/>
        </p:nvSpPr>
        <p:spPr>
          <a:xfrm>
            <a:off x="5563421" y="1516629"/>
            <a:ext cx="1241303" cy="400110"/>
          </a:xfrm>
          <a:prstGeom prst="rect">
            <a:avLst/>
          </a:prstGeom>
          <a:solidFill>
            <a:schemeClr val="bg1"/>
          </a:solidFill>
        </p:spPr>
        <p:txBody>
          <a:bodyPr wrap="square" rtlCol="0">
            <a:spAutoFit/>
          </a:bodyPr>
          <a:lstStyle/>
          <a:p>
            <a:pPr algn="ctr"/>
            <a:r>
              <a:rPr lang="en-US" sz="1000" dirty="0"/>
              <a:t>TNF</a:t>
            </a:r>
            <a:r>
              <a:rPr lang="el-GR" sz="1000" dirty="0"/>
              <a:t>α</a:t>
            </a:r>
            <a:r>
              <a:rPr lang="en-US" sz="1000" dirty="0"/>
              <a:t> and IL-6</a:t>
            </a:r>
          </a:p>
          <a:p>
            <a:pPr algn="ctr"/>
            <a:r>
              <a:rPr lang="en-US" sz="1000" dirty="0"/>
              <a:t>26.7</a:t>
            </a:r>
          </a:p>
        </p:txBody>
      </p:sp>
      <p:sp>
        <p:nvSpPr>
          <p:cNvPr id="24" name="TextBox 23">
            <a:extLst>
              <a:ext uri="{FF2B5EF4-FFF2-40B4-BE49-F238E27FC236}">
                <a16:creationId xmlns:a16="http://schemas.microsoft.com/office/drawing/2014/main" id="{62195F67-2641-4FBE-9E16-491A4ACD5D83}"/>
              </a:ext>
            </a:extLst>
          </p:cNvPr>
          <p:cNvSpPr txBox="1"/>
          <p:nvPr/>
        </p:nvSpPr>
        <p:spPr>
          <a:xfrm>
            <a:off x="2667690" y="3587924"/>
            <a:ext cx="483819" cy="400110"/>
          </a:xfrm>
          <a:prstGeom prst="rect">
            <a:avLst/>
          </a:prstGeom>
          <a:solidFill>
            <a:schemeClr val="bg1"/>
          </a:solidFill>
        </p:spPr>
        <p:txBody>
          <a:bodyPr wrap="square" rtlCol="0">
            <a:spAutoFit/>
          </a:bodyPr>
          <a:lstStyle/>
          <a:p>
            <a:pPr algn="ctr"/>
            <a:r>
              <a:rPr lang="en-US" sz="1000" dirty="0"/>
              <a:t>IL-6 </a:t>
            </a:r>
          </a:p>
          <a:p>
            <a:pPr algn="ctr"/>
            <a:r>
              <a:rPr lang="en-US" sz="1000" dirty="0"/>
              <a:t>6.6</a:t>
            </a:r>
          </a:p>
        </p:txBody>
      </p:sp>
      <p:sp>
        <p:nvSpPr>
          <p:cNvPr id="25" name="TextBox 24">
            <a:extLst>
              <a:ext uri="{FF2B5EF4-FFF2-40B4-BE49-F238E27FC236}">
                <a16:creationId xmlns:a16="http://schemas.microsoft.com/office/drawing/2014/main" id="{776DF752-EFD4-42DE-8927-E8186E430691}"/>
              </a:ext>
            </a:extLst>
          </p:cNvPr>
          <p:cNvSpPr txBox="1"/>
          <p:nvPr/>
        </p:nvSpPr>
        <p:spPr>
          <a:xfrm>
            <a:off x="5610882" y="3597654"/>
            <a:ext cx="483819" cy="400110"/>
          </a:xfrm>
          <a:prstGeom prst="rect">
            <a:avLst/>
          </a:prstGeom>
          <a:solidFill>
            <a:schemeClr val="bg1"/>
          </a:solidFill>
        </p:spPr>
        <p:txBody>
          <a:bodyPr wrap="square" rtlCol="0">
            <a:spAutoFit/>
          </a:bodyPr>
          <a:lstStyle/>
          <a:p>
            <a:pPr algn="ctr"/>
            <a:r>
              <a:rPr lang="en-US" sz="1000" dirty="0"/>
              <a:t>IL-6 </a:t>
            </a:r>
          </a:p>
          <a:p>
            <a:pPr algn="ctr"/>
            <a:r>
              <a:rPr lang="en-US" sz="1000" dirty="0"/>
              <a:t>25.7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2" name="Google Shape;222;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800" dirty="0">
                <a:solidFill>
                  <a:schemeClr val="dk1"/>
                </a:solidFill>
              </a:rPr>
              <a:t>Intermediate monocytes </a:t>
            </a:r>
            <a:r>
              <a:rPr lang="en-US" sz="2800" dirty="0"/>
              <a:t>represent a </a:t>
            </a:r>
            <a:br>
              <a:rPr lang="en-US" sz="2800" dirty="0"/>
            </a:br>
            <a:r>
              <a:rPr lang="en-US" sz="2800" dirty="0"/>
              <a:t>pro-inflammatory subset</a:t>
            </a:r>
            <a:endParaRPr sz="2800" dirty="0">
              <a:solidFill>
                <a:schemeClr val="dk1"/>
              </a:solidFill>
            </a:endParaRPr>
          </a:p>
        </p:txBody>
      </p:sp>
      <p:graphicFrame>
        <p:nvGraphicFramePr>
          <p:cNvPr id="7" name="Google Shape;214;p36">
            <a:extLst>
              <a:ext uri="{FF2B5EF4-FFF2-40B4-BE49-F238E27FC236}">
                <a16:creationId xmlns:a16="http://schemas.microsoft.com/office/drawing/2014/main" id="{3FE50337-E5F1-48ED-9035-B217BDFB35DC}"/>
              </a:ext>
            </a:extLst>
          </p:cNvPr>
          <p:cNvGraphicFramePr/>
          <p:nvPr>
            <p:extLst>
              <p:ext uri="{D42A27DB-BD31-4B8C-83A1-F6EECF244321}">
                <p14:modId xmlns:p14="http://schemas.microsoft.com/office/powerpoint/2010/main" val="1072020200"/>
              </p:ext>
            </p:extLst>
          </p:nvPr>
        </p:nvGraphicFramePr>
        <p:xfrm>
          <a:off x="4090841" y="2020754"/>
          <a:ext cx="4776527" cy="1656120"/>
        </p:xfrm>
        <a:graphic>
          <a:graphicData uri="http://schemas.openxmlformats.org/drawingml/2006/table">
            <a:tbl>
              <a:tblPr firstRow="1" bandRow="1">
                <a:noFill/>
                <a:tableStyleId>{A327AD7B-8499-4DFA-9E4D-09E37E3CAB84}</a:tableStyleId>
              </a:tblPr>
              <a:tblGrid>
                <a:gridCol w="1252853">
                  <a:extLst>
                    <a:ext uri="{9D8B030D-6E8A-4147-A177-3AD203B41FA5}">
                      <a16:colId xmlns:a16="http://schemas.microsoft.com/office/drawing/2014/main" val="20000"/>
                    </a:ext>
                  </a:extLst>
                </a:gridCol>
                <a:gridCol w="1427019">
                  <a:extLst>
                    <a:ext uri="{9D8B030D-6E8A-4147-A177-3AD203B41FA5}">
                      <a16:colId xmlns:a16="http://schemas.microsoft.com/office/drawing/2014/main" val="20001"/>
                    </a:ext>
                  </a:extLst>
                </a:gridCol>
                <a:gridCol w="209665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Subset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Marker</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Function</a:t>
                      </a: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Classical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CD14++CD16-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t>Low inflammatory cytokine production</a:t>
                      </a:r>
                      <a:endParaRPr sz="12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Intermediate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CD14++CD16+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t>High production of TNFα, IL-1β, and IL-6</a:t>
                      </a:r>
                      <a:endParaRPr sz="12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Non-classical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CD14+CD16++</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Patrolling</a:t>
                      </a:r>
                      <a:endParaRPr sz="1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48089D6A-A562-4589-BE70-A465BF65E512}"/>
              </a:ext>
            </a:extLst>
          </p:cNvPr>
          <p:cNvPicPr>
            <a:picLocks noChangeAspect="1"/>
          </p:cNvPicPr>
          <p:nvPr/>
        </p:nvPicPr>
        <p:blipFill rotWithShape="1">
          <a:blip r:embed="rId3"/>
          <a:srcRect l="15606" t="31336" r="66803" b="38855"/>
          <a:stretch/>
        </p:blipFill>
        <p:spPr>
          <a:xfrm>
            <a:off x="95308" y="1350230"/>
            <a:ext cx="3766154" cy="3590067"/>
          </a:xfrm>
          <a:prstGeom prst="rect">
            <a:avLst/>
          </a:prstGeom>
        </p:spPr>
      </p:pic>
      <p:sp>
        <p:nvSpPr>
          <p:cNvPr id="10" name="Rectangle 9">
            <a:extLst>
              <a:ext uri="{FF2B5EF4-FFF2-40B4-BE49-F238E27FC236}">
                <a16:creationId xmlns:a16="http://schemas.microsoft.com/office/drawing/2014/main" id="{B9CD57A9-7CAD-4319-A863-089A593A0E8D}"/>
              </a:ext>
            </a:extLst>
          </p:cNvPr>
          <p:cNvSpPr/>
          <p:nvPr/>
        </p:nvSpPr>
        <p:spPr>
          <a:xfrm>
            <a:off x="4313879" y="4575465"/>
            <a:ext cx="4836580" cy="523220"/>
          </a:xfrm>
          <a:prstGeom prst="rect">
            <a:avLst/>
          </a:prstGeom>
        </p:spPr>
        <p:txBody>
          <a:bodyPr wrap="none">
            <a:spAutoFit/>
          </a:bodyPr>
          <a:lstStyle/>
          <a:p>
            <a:r>
              <a:rPr lang="en-US" b="1" i="1" dirty="0">
                <a:solidFill>
                  <a:schemeClr val="bg2"/>
                </a:solidFill>
                <a:latin typeface="Times New Roman" panose="02020603050405020304" pitchFamily="18" charset="0"/>
                <a:cs typeface="Times New Roman" panose="02020603050405020304" pitchFamily="18" charset="0"/>
              </a:rPr>
              <a:t>(Sprangers et al., Journal of Immunology 2016)</a:t>
            </a:r>
          </a:p>
          <a:p>
            <a:r>
              <a:rPr lang="en-US" b="1" i="1" dirty="0">
                <a:solidFill>
                  <a:schemeClr val="bg2"/>
                </a:solidFill>
                <a:latin typeface="Times New Roman" panose="02020603050405020304" pitchFamily="18" charset="0"/>
                <a:cs typeface="Times New Roman" panose="02020603050405020304" pitchFamily="18" charset="0"/>
              </a:rPr>
              <a:t>(Stansfield and Ingram, Clinical Translational Medicine 2015)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r>
              <a:rPr lang="en-US" sz="2800" dirty="0">
                <a:solidFill>
                  <a:schemeClr val="dk1"/>
                </a:solidFill>
              </a:rPr>
              <a:t>Intermediate </a:t>
            </a:r>
            <a:r>
              <a:rPr lang="en" sz="2800" dirty="0">
                <a:solidFill>
                  <a:schemeClr val="dk1"/>
                </a:solidFill>
              </a:rPr>
              <a:t>monocyte</a:t>
            </a:r>
            <a:r>
              <a:rPr lang="en-US" sz="2800" dirty="0">
                <a:solidFill>
                  <a:schemeClr val="dk1"/>
                </a:solidFill>
              </a:rPr>
              <a:t>s</a:t>
            </a:r>
            <a:r>
              <a:rPr lang="en" sz="2800" dirty="0">
                <a:solidFill>
                  <a:schemeClr val="dk1"/>
                </a:solidFill>
              </a:rPr>
              <a:t> </a:t>
            </a:r>
            <a:r>
              <a:rPr lang="en-US" sz="2800" dirty="0">
                <a:solidFill>
                  <a:schemeClr val="dk1"/>
                </a:solidFill>
              </a:rPr>
              <a:t>predict</a:t>
            </a:r>
            <a:r>
              <a:rPr lang="en" sz="2800" dirty="0">
                <a:solidFill>
                  <a:schemeClr val="dk1"/>
                </a:solidFill>
              </a:rPr>
              <a:t> coronary artery calcium progression in HIV</a:t>
            </a:r>
            <a:endParaRPr sz="2800" dirty="0">
              <a:solidFill>
                <a:schemeClr val="dk1"/>
              </a:solidFill>
            </a:endParaRPr>
          </a:p>
        </p:txBody>
      </p:sp>
      <p:sp>
        <p:nvSpPr>
          <p:cNvPr id="231" name="Google Shape;231;p38"/>
          <p:cNvSpPr txBox="1">
            <a:spLocks noGrp="1"/>
          </p:cNvSpPr>
          <p:nvPr>
            <p:ph type="body" idx="4294967295"/>
          </p:nvPr>
        </p:nvSpPr>
        <p:spPr>
          <a:xfrm>
            <a:off x="0" y="1465263"/>
            <a:ext cx="2195513" cy="310356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SzPts val="1800"/>
              <a:buNone/>
            </a:pPr>
            <a:endParaRPr sz="1600">
              <a:solidFill>
                <a:srgbClr val="000000"/>
              </a:solidFill>
              <a:highlight>
                <a:srgbClr val="FFFFFF"/>
              </a:highlight>
              <a:latin typeface="Arial"/>
              <a:ea typeface="Arial"/>
              <a:cs typeface="Arial"/>
              <a:sym typeface="Arial"/>
            </a:endParaRPr>
          </a:p>
          <a:p>
            <a:pPr marL="628650" lvl="1" indent="-82550" algn="l" rtl="0">
              <a:lnSpc>
                <a:spcPct val="115000"/>
              </a:lnSpc>
              <a:spcBef>
                <a:spcPts val="1600"/>
              </a:spcBef>
              <a:spcAft>
                <a:spcPts val="0"/>
              </a:spcAft>
              <a:buSzPts val="1400"/>
              <a:buNone/>
            </a:pPr>
            <a:endParaRPr sz="1200">
              <a:solidFill>
                <a:srgbClr val="000000"/>
              </a:solidFill>
              <a:highlight>
                <a:srgbClr val="FFFFFF"/>
              </a:highlight>
              <a:latin typeface="Arial"/>
              <a:ea typeface="Arial"/>
              <a:cs typeface="Arial"/>
              <a:sym typeface="Arial"/>
            </a:endParaRPr>
          </a:p>
          <a:p>
            <a:pPr marL="628650" lvl="1" indent="-82550" algn="l" rtl="0">
              <a:lnSpc>
                <a:spcPct val="115000"/>
              </a:lnSpc>
              <a:spcBef>
                <a:spcPts val="1600"/>
              </a:spcBef>
              <a:spcAft>
                <a:spcPts val="0"/>
              </a:spcAft>
              <a:buSzPts val="1400"/>
              <a:buNone/>
            </a:pPr>
            <a:endParaRPr sz="1600">
              <a:solidFill>
                <a:srgbClr val="000000"/>
              </a:solidFill>
              <a:highlight>
                <a:srgbClr val="FFFFFF"/>
              </a:highlight>
              <a:latin typeface="Arial"/>
              <a:ea typeface="Arial"/>
              <a:cs typeface="Arial"/>
              <a:sym typeface="Arial"/>
            </a:endParaRPr>
          </a:p>
          <a:p>
            <a:pPr marL="285750" lvl="0" indent="-171450" algn="l" rtl="0">
              <a:lnSpc>
                <a:spcPct val="115000"/>
              </a:lnSpc>
              <a:spcBef>
                <a:spcPts val="1600"/>
              </a:spcBef>
              <a:spcAft>
                <a:spcPts val="1600"/>
              </a:spcAft>
              <a:buSzPts val="1800"/>
              <a:buNone/>
            </a:pPr>
            <a:endParaRPr sz="1600">
              <a:solidFill>
                <a:srgbClr val="222222"/>
              </a:solidFill>
              <a:latin typeface="Lora"/>
              <a:ea typeface="Lora"/>
              <a:cs typeface="Lora"/>
              <a:sym typeface="Lora"/>
            </a:endParaRPr>
          </a:p>
        </p:txBody>
      </p:sp>
      <p:sp>
        <p:nvSpPr>
          <p:cNvPr id="5" name="Google Shape;231;p38">
            <a:extLst>
              <a:ext uri="{FF2B5EF4-FFF2-40B4-BE49-F238E27FC236}">
                <a16:creationId xmlns:a16="http://schemas.microsoft.com/office/drawing/2014/main" id="{0DB38D59-84F2-4640-937D-129D0BCA74C8}"/>
              </a:ext>
            </a:extLst>
          </p:cNvPr>
          <p:cNvSpPr txBox="1">
            <a:spLocks/>
          </p:cNvSpPr>
          <p:nvPr/>
        </p:nvSpPr>
        <p:spPr>
          <a:xfrm>
            <a:off x="6899" y="1465800"/>
            <a:ext cx="2195281" cy="310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spcBef>
                <a:spcPts val="1600"/>
              </a:spcBef>
              <a:buFont typeface="Roboto"/>
              <a:buNone/>
            </a:pPr>
            <a:endParaRPr lang="en-US" sz="1600">
              <a:solidFill>
                <a:srgbClr val="000000"/>
              </a:solidFill>
              <a:highlight>
                <a:srgbClr val="FFFFFF"/>
              </a:highlight>
              <a:latin typeface="Arial"/>
              <a:ea typeface="Arial"/>
              <a:cs typeface="Arial"/>
              <a:sym typeface="Arial"/>
            </a:endParaRPr>
          </a:p>
          <a:p>
            <a:pPr marL="628650" lvl="1" indent="-82550">
              <a:buFont typeface="Roboto"/>
              <a:buNone/>
            </a:pPr>
            <a:endParaRPr lang="en-US" sz="1200">
              <a:solidFill>
                <a:srgbClr val="000000"/>
              </a:solidFill>
              <a:highlight>
                <a:srgbClr val="FFFFFF"/>
              </a:highlight>
              <a:latin typeface="Arial"/>
              <a:ea typeface="Arial"/>
              <a:cs typeface="Arial"/>
              <a:sym typeface="Arial"/>
            </a:endParaRPr>
          </a:p>
          <a:p>
            <a:pPr marL="628650" lvl="1" indent="-82550">
              <a:buFont typeface="Roboto"/>
              <a:buNone/>
            </a:pPr>
            <a:endParaRPr lang="en-US" sz="1600">
              <a:solidFill>
                <a:srgbClr val="000000"/>
              </a:solidFill>
              <a:highlight>
                <a:srgbClr val="FFFFFF"/>
              </a:highlight>
              <a:latin typeface="Arial"/>
              <a:ea typeface="Arial"/>
              <a:cs typeface="Arial"/>
              <a:sym typeface="Arial"/>
            </a:endParaRPr>
          </a:p>
          <a:p>
            <a:pPr marL="285750" indent="-171450">
              <a:spcBef>
                <a:spcPts val="1600"/>
              </a:spcBef>
              <a:spcAft>
                <a:spcPts val="1600"/>
              </a:spcAft>
              <a:buFont typeface="Roboto"/>
              <a:buNone/>
            </a:pPr>
            <a:endParaRPr lang="en-US" sz="1600">
              <a:solidFill>
                <a:srgbClr val="222222"/>
              </a:solidFill>
              <a:latin typeface="Lora"/>
              <a:ea typeface="Lora"/>
              <a:cs typeface="Lora"/>
              <a:sym typeface="Lora"/>
            </a:endParaRPr>
          </a:p>
        </p:txBody>
      </p:sp>
      <p:sp>
        <p:nvSpPr>
          <p:cNvPr id="6" name="Google Shape;232;p38">
            <a:extLst>
              <a:ext uri="{FF2B5EF4-FFF2-40B4-BE49-F238E27FC236}">
                <a16:creationId xmlns:a16="http://schemas.microsoft.com/office/drawing/2014/main" id="{2BA09137-480E-4BF5-B805-A511618FDF02}"/>
              </a:ext>
            </a:extLst>
          </p:cNvPr>
          <p:cNvSpPr/>
          <p:nvPr/>
        </p:nvSpPr>
        <p:spPr>
          <a:xfrm>
            <a:off x="7417942" y="1465263"/>
            <a:ext cx="1822858" cy="954000"/>
          </a:xfrm>
          <a:prstGeom prst="rect">
            <a:avLst/>
          </a:prstGeom>
          <a:noFill/>
          <a:ln>
            <a:noFill/>
          </a:ln>
        </p:spPr>
        <p:txBody>
          <a:bodyPr spcFirstLastPara="1" wrap="square" lIns="91425" tIns="45700" rIns="91425" bIns="45700" anchor="t" anchorCtr="0">
            <a:noAutofit/>
          </a:bodyPr>
          <a:lstStyle/>
          <a:p>
            <a:pPr marL="342900" marR="0" lvl="0" indent="-76200" algn="l" rtl="0">
              <a:lnSpc>
                <a:spcPct val="100000"/>
              </a:lnSpc>
              <a:spcBef>
                <a:spcPts val="0"/>
              </a:spcBef>
              <a:spcAft>
                <a:spcPts val="0"/>
              </a:spcAft>
              <a:buClr>
                <a:srgbClr val="000000"/>
              </a:buClr>
              <a:buSzPts val="1200"/>
              <a:buFont typeface="Arial"/>
              <a:buAutoNum type="alphaLcParenBoth"/>
            </a:pPr>
            <a:r>
              <a:rPr lang="en" sz="1200" b="0" i="0" u="none" strike="noStrike" cap="none" dirty="0">
                <a:solidFill>
                  <a:srgbClr val="000000"/>
                </a:solidFill>
                <a:highlight>
                  <a:srgbClr val="FFFFFF"/>
                </a:highlight>
                <a:latin typeface="Arial"/>
                <a:ea typeface="Arial"/>
                <a:cs typeface="Arial"/>
                <a:sym typeface="Arial"/>
              </a:rPr>
              <a:t> Absent CAC</a:t>
            </a:r>
            <a:endParaRPr sz="1200" b="0" i="0" u="none" strike="noStrike" cap="none" dirty="0">
              <a:solidFill>
                <a:srgbClr val="000000"/>
              </a:solidFill>
              <a:latin typeface="Arial"/>
              <a:ea typeface="Arial"/>
              <a:cs typeface="Arial"/>
              <a:sym typeface="Arial"/>
            </a:endParaRPr>
          </a:p>
          <a:p>
            <a:pPr marL="342900" marR="0" lvl="0" indent="-76200" algn="l" rtl="0">
              <a:lnSpc>
                <a:spcPct val="100000"/>
              </a:lnSpc>
              <a:spcBef>
                <a:spcPts val="0"/>
              </a:spcBef>
              <a:spcAft>
                <a:spcPts val="0"/>
              </a:spcAft>
              <a:buClr>
                <a:srgbClr val="000000"/>
              </a:buClr>
              <a:buSzPts val="1200"/>
              <a:buFont typeface="Arial"/>
              <a:buAutoNum type="alphaLcParenBoth"/>
            </a:pPr>
            <a:r>
              <a:rPr lang="en" sz="1200" b="0" i="0" u="none" strike="noStrike" cap="none" dirty="0">
                <a:solidFill>
                  <a:srgbClr val="000000"/>
                </a:solidFill>
                <a:highlight>
                  <a:srgbClr val="FFFFFF"/>
                </a:highlight>
                <a:latin typeface="Arial"/>
                <a:ea typeface="Arial"/>
                <a:cs typeface="Arial"/>
                <a:sym typeface="Arial"/>
              </a:rPr>
              <a:t> Incident CAC</a:t>
            </a:r>
            <a:endParaRPr sz="1200" b="0" i="0" u="none" strike="noStrike" cap="none" dirty="0">
              <a:solidFill>
                <a:srgbClr val="000000"/>
              </a:solidFill>
              <a:latin typeface="Arial"/>
              <a:ea typeface="Arial"/>
              <a:cs typeface="Arial"/>
              <a:sym typeface="Arial"/>
            </a:endParaRPr>
          </a:p>
          <a:p>
            <a:pPr marL="342900" marR="0" lvl="0" indent="-76200" algn="l" rtl="0">
              <a:lnSpc>
                <a:spcPct val="100000"/>
              </a:lnSpc>
              <a:spcBef>
                <a:spcPts val="0"/>
              </a:spcBef>
              <a:spcAft>
                <a:spcPts val="0"/>
              </a:spcAft>
              <a:buClr>
                <a:srgbClr val="000000"/>
              </a:buClr>
              <a:buSzPts val="1200"/>
              <a:buFont typeface="Arial"/>
              <a:buAutoNum type="alphaLcParenBoth"/>
            </a:pPr>
            <a:r>
              <a:rPr lang="en" sz="1200" b="0" i="0" u="none" strike="noStrike" cap="none" dirty="0">
                <a:solidFill>
                  <a:srgbClr val="000000"/>
                </a:solidFill>
                <a:highlight>
                  <a:srgbClr val="FFFFFF"/>
                </a:highlight>
                <a:latin typeface="Arial"/>
                <a:ea typeface="Arial"/>
                <a:cs typeface="Arial"/>
                <a:sym typeface="Arial"/>
              </a:rPr>
              <a:t> Stable CAC </a:t>
            </a:r>
            <a:endParaRPr sz="1200" b="0" i="0" u="none" strike="noStrike" cap="none" dirty="0">
              <a:solidFill>
                <a:srgbClr val="000000"/>
              </a:solidFill>
              <a:latin typeface="Arial"/>
              <a:ea typeface="Arial"/>
              <a:cs typeface="Arial"/>
              <a:sym typeface="Arial"/>
            </a:endParaRPr>
          </a:p>
          <a:p>
            <a:pPr marL="342900" marR="0" lvl="0" indent="-76200" algn="l" rtl="0">
              <a:lnSpc>
                <a:spcPct val="100000"/>
              </a:lnSpc>
              <a:spcBef>
                <a:spcPts val="0"/>
              </a:spcBef>
              <a:spcAft>
                <a:spcPts val="0"/>
              </a:spcAft>
              <a:buClr>
                <a:srgbClr val="000000"/>
              </a:buClr>
              <a:buSzPts val="1200"/>
              <a:buFont typeface="Arial"/>
              <a:buAutoNum type="alphaLcParenBoth"/>
            </a:pPr>
            <a:r>
              <a:rPr lang="en" sz="1200" b="0" i="0" u="none" strike="noStrike" cap="none" dirty="0">
                <a:solidFill>
                  <a:srgbClr val="000000"/>
                </a:solidFill>
                <a:highlight>
                  <a:srgbClr val="FFFFFF"/>
                </a:highlight>
                <a:latin typeface="Arial"/>
                <a:ea typeface="Arial"/>
                <a:cs typeface="Arial"/>
                <a:sym typeface="Arial"/>
              </a:rPr>
              <a:t> Increased CAC</a:t>
            </a:r>
            <a:endParaRPr sz="12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highlight>
                <a:srgbClr val="FFFFFF"/>
              </a:highlight>
              <a:latin typeface="Arial"/>
              <a:ea typeface="Arial"/>
              <a:cs typeface="Arial"/>
              <a:sym typeface="Arial"/>
            </a:endParaRPr>
          </a:p>
        </p:txBody>
      </p:sp>
      <p:sp>
        <p:nvSpPr>
          <p:cNvPr id="7" name="Google Shape;233;p38">
            <a:extLst>
              <a:ext uri="{FF2B5EF4-FFF2-40B4-BE49-F238E27FC236}">
                <a16:creationId xmlns:a16="http://schemas.microsoft.com/office/drawing/2014/main" id="{20979676-2A2F-45A8-9F75-637B82C26C24}"/>
              </a:ext>
            </a:extLst>
          </p:cNvPr>
          <p:cNvSpPr txBox="1"/>
          <p:nvPr/>
        </p:nvSpPr>
        <p:spPr>
          <a:xfrm>
            <a:off x="0" y="4728165"/>
            <a:ext cx="3690651" cy="5988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buClr>
                <a:schemeClr val="dk2"/>
              </a:buClr>
              <a:buSzPts val="1800"/>
            </a:pPr>
            <a:r>
              <a:rPr lang="en" b="1" i="1" u="none" strike="noStrike" cap="none" dirty="0">
                <a:solidFill>
                  <a:schemeClr val="bg2"/>
                </a:solidFill>
                <a:latin typeface="Times New Roman" panose="02020603050405020304" pitchFamily="18" charset="0"/>
                <a:ea typeface="Roboto"/>
                <a:cs typeface="Times New Roman" panose="02020603050405020304" pitchFamily="18" charset="0"/>
                <a:sym typeface="Roboto"/>
              </a:rPr>
              <a:t>(Baker et al., </a:t>
            </a:r>
            <a:r>
              <a:rPr lang="en-US" b="1" i="1" dirty="0">
                <a:solidFill>
                  <a:schemeClr val="bg2"/>
                </a:solidFill>
                <a:latin typeface="Times New Roman" panose="02020603050405020304" pitchFamily="18" charset="0"/>
                <a:cs typeface="Times New Roman" panose="02020603050405020304" pitchFamily="18" charset="0"/>
              </a:rPr>
              <a:t>AIDS </a:t>
            </a:r>
            <a:r>
              <a:rPr lang="en" b="1" i="1" u="none" strike="noStrike" cap="none" dirty="0">
                <a:solidFill>
                  <a:schemeClr val="bg2"/>
                </a:solidFill>
                <a:latin typeface="Times New Roman" panose="02020603050405020304" pitchFamily="18" charset="0"/>
                <a:ea typeface="Roboto"/>
                <a:cs typeface="Times New Roman" panose="02020603050405020304" pitchFamily="18" charset="0"/>
                <a:sym typeface="Roboto"/>
              </a:rPr>
              <a:t>2014)</a:t>
            </a:r>
            <a:endParaRPr b="1" i="1"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pic>
        <p:nvPicPr>
          <p:cNvPr id="8" name="Google Shape;234;p38">
            <a:extLst>
              <a:ext uri="{FF2B5EF4-FFF2-40B4-BE49-F238E27FC236}">
                <a16:creationId xmlns:a16="http://schemas.microsoft.com/office/drawing/2014/main" id="{DC7B0A07-20DE-4959-BB0E-D0DD6683DFD4}"/>
              </a:ext>
            </a:extLst>
          </p:cNvPr>
          <p:cNvPicPr preferRelativeResize="0"/>
          <p:nvPr/>
        </p:nvPicPr>
        <p:blipFill rotWithShape="1">
          <a:blip r:embed="rId3">
            <a:alphaModFix/>
          </a:blip>
          <a:srcRect l="27009" t="21719" r="29761" b="6025"/>
          <a:stretch/>
        </p:blipFill>
        <p:spPr>
          <a:xfrm>
            <a:off x="3867425" y="1407979"/>
            <a:ext cx="3895824" cy="3663025"/>
          </a:xfrm>
          <a:prstGeom prst="rect">
            <a:avLst/>
          </a:prstGeom>
          <a:noFill/>
          <a:ln>
            <a:noFill/>
          </a:ln>
        </p:spPr>
      </p:pic>
      <p:sp>
        <p:nvSpPr>
          <p:cNvPr id="9" name="Google Shape;235;p38">
            <a:extLst>
              <a:ext uri="{FF2B5EF4-FFF2-40B4-BE49-F238E27FC236}">
                <a16:creationId xmlns:a16="http://schemas.microsoft.com/office/drawing/2014/main" id="{5561D1C0-1ABA-4621-ABD1-1E5AA54DC0A3}"/>
              </a:ext>
            </a:extLst>
          </p:cNvPr>
          <p:cNvSpPr txBox="1"/>
          <p:nvPr/>
        </p:nvSpPr>
        <p:spPr>
          <a:xfrm>
            <a:off x="7873555" y="4491585"/>
            <a:ext cx="1068900" cy="146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N= 436</a:t>
            </a:r>
          </a:p>
          <a:p>
            <a:pPr marL="0" marR="0" lvl="0" indent="0" algn="ctr" rtl="0">
              <a:lnSpc>
                <a:spcPct val="100000"/>
              </a:lnSpc>
              <a:spcBef>
                <a:spcPts val="0"/>
              </a:spcBef>
              <a:spcAft>
                <a:spcPts val="0"/>
              </a:spcAft>
              <a:buClr>
                <a:srgbClr val="000000"/>
              </a:buClr>
              <a:buSzPts val="1100"/>
              <a:buFont typeface="Arial"/>
              <a:buNone/>
            </a:pPr>
            <a:r>
              <a:rPr lang="en-US" sz="1100" dirty="0"/>
              <a:t>HIV on ART</a:t>
            </a:r>
            <a:endParaRPr sz="1400" b="0" i="0" u="none" strike="noStrike" cap="none" dirty="0">
              <a:solidFill>
                <a:srgbClr val="000000"/>
              </a:solidFill>
              <a:latin typeface="Arial"/>
              <a:ea typeface="Arial"/>
              <a:cs typeface="Arial"/>
              <a:sym typeface="Arial"/>
            </a:endParaRPr>
          </a:p>
        </p:txBody>
      </p:sp>
      <p:sp>
        <p:nvSpPr>
          <p:cNvPr id="10" name="Google Shape;237;p38">
            <a:extLst>
              <a:ext uri="{FF2B5EF4-FFF2-40B4-BE49-F238E27FC236}">
                <a16:creationId xmlns:a16="http://schemas.microsoft.com/office/drawing/2014/main" id="{C4F2A0C5-E81B-4004-B822-DC0121048AEF}"/>
              </a:ext>
            </a:extLst>
          </p:cNvPr>
          <p:cNvSpPr txBox="1"/>
          <p:nvPr/>
        </p:nvSpPr>
        <p:spPr>
          <a:xfrm>
            <a:off x="123992" y="1388384"/>
            <a:ext cx="3598922" cy="3103201"/>
          </a:xfrm>
          <a:prstGeom prst="rect">
            <a:avLst/>
          </a:prstGeom>
          <a:noFill/>
          <a:ln>
            <a:noFill/>
          </a:ln>
        </p:spPr>
        <p:txBody>
          <a:bodyPr spcFirstLastPara="1" wrap="square" lIns="91425" tIns="91425" rIns="91425" bIns="91425" anchor="t" anchorCtr="0">
            <a:noAutofit/>
          </a:bodyPr>
          <a:lstStyle/>
          <a:p>
            <a:pPr marL="285750" marR="0" lvl="0" indent="-273050" algn="l" rtl="0">
              <a:lnSpc>
                <a:spcPct val="150000"/>
              </a:lnSpc>
              <a:spcBef>
                <a:spcPts val="0"/>
              </a:spcBef>
              <a:spcAft>
                <a:spcPts val="0"/>
              </a:spcAft>
              <a:buClr>
                <a:schemeClr val="dk2"/>
              </a:buClr>
              <a:buSzPts val="1600"/>
              <a:buFont typeface="Arial"/>
              <a:buChar char="●"/>
            </a:pPr>
            <a:r>
              <a:rPr lang="en" sz="1600" b="0" i="0" u="none" strike="noStrike" cap="none" dirty="0">
                <a:solidFill>
                  <a:srgbClr val="000000"/>
                </a:solidFill>
                <a:highlight>
                  <a:srgbClr val="FFFFFF"/>
                </a:highlight>
                <a:latin typeface="Arial"/>
                <a:ea typeface="Arial"/>
                <a:cs typeface="Arial"/>
                <a:sym typeface="Arial"/>
              </a:rPr>
              <a:t>CAC measured at baseline and </a:t>
            </a:r>
            <a:r>
              <a:rPr lang="en-US" sz="1600" b="0" i="0" u="none" strike="noStrike" cap="none" dirty="0">
                <a:solidFill>
                  <a:srgbClr val="000000"/>
                </a:solidFill>
                <a:highlight>
                  <a:srgbClr val="FFFFFF"/>
                </a:highlight>
                <a:latin typeface="Arial"/>
                <a:ea typeface="Arial"/>
                <a:cs typeface="Arial"/>
                <a:sym typeface="Arial"/>
              </a:rPr>
              <a:t>at</a:t>
            </a:r>
            <a:r>
              <a:rPr lang="en" sz="1600" b="0" i="0" u="none" strike="noStrike" cap="none" dirty="0">
                <a:solidFill>
                  <a:srgbClr val="000000"/>
                </a:solidFill>
                <a:highlight>
                  <a:srgbClr val="FFFFFF"/>
                </a:highlight>
                <a:latin typeface="Arial"/>
                <a:ea typeface="Arial"/>
                <a:cs typeface="Arial"/>
                <a:sym typeface="Arial"/>
              </a:rPr>
              <a:t> 2-year follow up</a:t>
            </a:r>
            <a:endParaRPr sz="1600" b="0" i="0" u="none" strike="noStrike" cap="none" dirty="0">
              <a:solidFill>
                <a:srgbClr val="000000"/>
              </a:solidFill>
              <a:latin typeface="Arial"/>
              <a:ea typeface="Arial"/>
              <a:cs typeface="Arial"/>
              <a:sym typeface="Arial"/>
            </a:endParaRPr>
          </a:p>
          <a:p>
            <a:pPr marL="285750" marR="0" lvl="0" indent="-171450" algn="l" rtl="0">
              <a:lnSpc>
                <a:spcPct val="115000"/>
              </a:lnSpc>
              <a:spcBef>
                <a:spcPts val="0"/>
              </a:spcBef>
              <a:spcAft>
                <a:spcPts val="0"/>
              </a:spcAft>
              <a:buClr>
                <a:schemeClr val="dk2"/>
              </a:buClr>
              <a:buSzPts val="1800"/>
              <a:buFont typeface="Roboto"/>
              <a:buNone/>
            </a:pPr>
            <a:endParaRPr sz="1600" b="0" i="0" u="none" strike="noStrike" cap="none" dirty="0">
              <a:solidFill>
                <a:srgbClr val="000000"/>
              </a:solidFill>
              <a:highlight>
                <a:srgbClr val="FFFFFF"/>
              </a:highlight>
              <a:latin typeface="Arial"/>
              <a:ea typeface="Arial"/>
              <a:cs typeface="Arial"/>
              <a:sym typeface="Arial"/>
            </a:endParaRPr>
          </a:p>
          <a:p>
            <a:pPr marL="285750" marR="0" lvl="0" indent="-171450" algn="l" rtl="0">
              <a:lnSpc>
                <a:spcPct val="115000"/>
              </a:lnSpc>
              <a:spcBef>
                <a:spcPts val="0"/>
              </a:spcBef>
              <a:spcAft>
                <a:spcPts val="0"/>
              </a:spcAft>
              <a:buClr>
                <a:schemeClr val="dk2"/>
              </a:buClr>
              <a:buSzPts val="1800"/>
              <a:buFont typeface="Roboto"/>
              <a:buNone/>
            </a:pPr>
            <a:endParaRPr lang="en-US" sz="1600" b="0" i="0" u="none" strike="noStrike" cap="none" dirty="0">
              <a:solidFill>
                <a:srgbClr val="000000"/>
              </a:solidFill>
              <a:highlight>
                <a:srgbClr val="FFFFFF"/>
              </a:highlight>
              <a:latin typeface="Arial"/>
              <a:ea typeface="Arial"/>
              <a:cs typeface="Arial"/>
              <a:sym typeface="Arial"/>
            </a:endParaRPr>
          </a:p>
          <a:p>
            <a:pPr marL="285750" marR="0" lvl="0" indent="-171450" algn="l" rtl="0">
              <a:lnSpc>
                <a:spcPct val="115000"/>
              </a:lnSpc>
              <a:spcBef>
                <a:spcPts val="0"/>
              </a:spcBef>
              <a:spcAft>
                <a:spcPts val="0"/>
              </a:spcAft>
              <a:buClr>
                <a:schemeClr val="dk2"/>
              </a:buClr>
              <a:buSzPts val="1800"/>
              <a:buFont typeface="Roboto"/>
              <a:buNone/>
            </a:pPr>
            <a:endParaRPr sz="1600" b="0" i="0" u="none" strike="noStrike" cap="none" dirty="0">
              <a:solidFill>
                <a:srgbClr val="000000"/>
              </a:solidFill>
              <a:highlight>
                <a:srgbClr val="FFFFFF"/>
              </a:highlight>
              <a:latin typeface="Arial"/>
              <a:ea typeface="Arial"/>
              <a:cs typeface="Arial"/>
              <a:sym typeface="Arial"/>
            </a:endParaRPr>
          </a:p>
          <a:p>
            <a:pPr marL="285750" marR="0" lvl="0" indent="-27305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highlight>
                  <a:srgbClr val="FFFFFF"/>
                </a:highlight>
                <a:latin typeface="Arial"/>
                <a:ea typeface="Arial"/>
                <a:cs typeface="Arial"/>
                <a:sym typeface="Arial"/>
              </a:rPr>
              <a:t>Greater burden of </a:t>
            </a:r>
            <a:r>
              <a:rPr lang="en-US" sz="1600" b="0" i="0" u="none" strike="noStrike" cap="none" dirty="0">
                <a:solidFill>
                  <a:schemeClr val="dk2"/>
                </a:solidFill>
                <a:highlight>
                  <a:srgbClr val="FFFFFF"/>
                </a:highlight>
                <a:latin typeface="Arial"/>
                <a:ea typeface="Arial"/>
                <a:cs typeface="Arial"/>
                <a:sym typeface="Arial"/>
              </a:rPr>
              <a:t>intermediate </a:t>
            </a:r>
            <a:r>
              <a:rPr lang="en" sz="1600" dirty="0">
                <a:solidFill>
                  <a:schemeClr val="dk2"/>
                </a:solidFill>
                <a:highlight>
                  <a:srgbClr val="FFFFFF"/>
                </a:highlight>
              </a:rPr>
              <a:t>monocytes </a:t>
            </a:r>
            <a:r>
              <a:rPr lang="en-US" sz="1600" b="0" i="0" u="none" strike="noStrike" cap="none" dirty="0">
                <a:solidFill>
                  <a:schemeClr val="dk2"/>
                </a:solidFill>
                <a:highlight>
                  <a:srgbClr val="FFFFFF"/>
                </a:highlight>
                <a:latin typeface="Arial"/>
                <a:ea typeface="Arial"/>
                <a:cs typeface="Arial"/>
                <a:sym typeface="Arial"/>
              </a:rPr>
              <a:t>in </a:t>
            </a:r>
            <a:r>
              <a:rPr lang="en" sz="1600" b="0" i="0" u="none" strike="noStrike" cap="none" dirty="0">
                <a:solidFill>
                  <a:schemeClr val="dk2"/>
                </a:solidFill>
                <a:highlight>
                  <a:srgbClr val="FFFFFF"/>
                </a:highlight>
                <a:latin typeface="Arial"/>
                <a:ea typeface="Arial"/>
                <a:cs typeface="Arial"/>
                <a:sym typeface="Arial"/>
              </a:rPr>
              <a:t>incident </a:t>
            </a:r>
            <a:r>
              <a:rPr lang="en-US" sz="1600" b="0" i="0" u="none" strike="noStrike" cap="none" dirty="0">
                <a:solidFill>
                  <a:schemeClr val="dk2"/>
                </a:solidFill>
                <a:highlight>
                  <a:srgbClr val="FFFFFF"/>
                </a:highlight>
                <a:latin typeface="Arial"/>
                <a:ea typeface="Arial"/>
                <a:cs typeface="Arial"/>
                <a:sym typeface="Arial"/>
              </a:rPr>
              <a:t>and</a:t>
            </a:r>
            <a:r>
              <a:rPr lang="en" sz="1600" b="0" i="0" u="none" strike="noStrike" cap="none" dirty="0">
                <a:solidFill>
                  <a:schemeClr val="dk2"/>
                </a:solidFill>
                <a:highlight>
                  <a:srgbClr val="FFFFFF"/>
                </a:highlight>
                <a:latin typeface="Arial"/>
                <a:ea typeface="Arial"/>
                <a:cs typeface="Arial"/>
                <a:sym typeface="Arial"/>
              </a:rPr>
              <a:t> progressive CAC </a:t>
            </a:r>
            <a:r>
              <a:rPr lang="en" sz="1600" dirty="0">
                <a:solidFill>
                  <a:schemeClr val="dk2"/>
                </a:solidFill>
                <a:highlight>
                  <a:srgbClr val="FFFFFF"/>
                </a:highlight>
              </a:rPr>
              <a:t>groups</a:t>
            </a:r>
            <a:endParaRPr sz="16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Roboto"/>
              <a:buNone/>
            </a:pPr>
            <a:endParaRPr sz="16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Roboto"/>
              <a:buNone/>
            </a:pPr>
            <a:endParaRPr sz="1600" b="0" i="0" u="none" strike="noStrike" cap="none" dirty="0">
              <a:solidFill>
                <a:srgbClr val="222222"/>
              </a:solidFill>
              <a:latin typeface="Arial"/>
              <a:ea typeface="Arial"/>
              <a:cs typeface="Arial"/>
              <a:sym typeface="Arial"/>
            </a:endParaRPr>
          </a:p>
        </p:txBody>
      </p:sp>
      <p:sp>
        <p:nvSpPr>
          <p:cNvPr id="11" name="Google Shape;283;p41">
            <a:extLst>
              <a:ext uri="{FF2B5EF4-FFF2-40B4-BE49-F238E27FC236}">
                <a16:creationId xmlns:a16="http://schemas.microsoft.com/office/drawing/2014/main" id="{04F0D6EF-B329-4548-BBEC-65062CCE18B3}"/>
              </a:ext>
            </a:extLst>
          </p:cNvPr>
          <p:cNvSpPr/>
          <p:nvPr/>
        </p:nvSpPr>
        <p:spPr>
          <a:xfrm>
            <a:off x="4842540" y="926021"/>
            <a:ext cx="3813780" cy="510600"/>
          </a:xfrm>
          <a:prstGeom prst="rect">
            <a:avLst/>
          </a:prstGeom>
          <a:noFill/>
          <a:ln>
            <a:noFill/>
          </a:ln>
        </p:spPr>
        <p:txBody>
          <a:bodyPr spcFirstLastPara="1" wrap="square" lIns="91425" tIns="45700" rIns="91425" bIns="45700" anchor="t" anchorCtr="0">
            <a:noAutofit/>
          </a:bodyPr>
          <a:lstStyle/>
          <a:p>
            <a:pPr marL="628650" marR="0" lvl="0" indent="-17145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highlight>
                  <a:srgbClr val="FFFFFF"/>
                </a:highlight>
                <a:latin typeface="Arial"/>
                <a:ea typeface="Arial"/>
                <a:cs typeface="Arial"/>
                <a:sym typeface="Arial"/>
              </a:rPr>
              <a:t>Monocyte Phenotype at Baseline</a:t>
            </a:r>
            <a:endParaRPr sz="1200" b="1" i="0" u="none" strike="noStrike" cap="none" dirty="0">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2639BA3C-BFD4-497E-9880-98E3C2AE8608}"/>
              </a:ext>
            </a:extLst>
          </p:cNvPr>
          <p:cNvSpPr txBox="1"/>
          <p:nvPr/>
        </p:nvSpPr>
        <p:spPr>
          <a:xfrm>
            <a:off x="5500360" y="1553155"/>
            <a:ext cx="487647" cy="246221"/>
          </a:xfrm>
          <a:prstGeom prst="rect">
            <a:avLst/>
          </a:prstGeom>
          <a:solidFill>
            <a:schemeClr val="bg1"/>
          </a:solidFill>
        </p:spPr>
        <p:txBody>
          <a:bodyPr wrap="square" rtlCol="0">
            <a:spAutoFit/>
          </a:bodyPr>
          <a:lstStyle/>
          <a:p>
            <a:pPr algn="ctr"/>
            <a:r>
              <a:rPr lang="en-US" sz="1000" dirty="0"/>
              <a:t>2%</a:t>
            </a:r>
          </a:p>
        </p:txBody>
      </p:sp>
      <p:sp>
        <p:nvSpPr>
          <p:cNvPr id="2" name="Rectangle 1">
            <a:extLst>
              <a:ext uri="{FF2B5EF4-FFF2-40B4-BE49-F238E27FC236}">
                <a16:creationId xmlns:a16="http://schemas.microsoft.com/office/drawing/2014/main" id="{1414C5E9-D1FB-4894-AA68-0113BCCAFCEC}"/>
              </a:ext>
            </a:extLst>
          </p:cNvPr>
          <p:cNvSpPr/>
          <p:nvPr/>
        </p:nvSpPr>
        <p:spPr>
          <a:xfrm>
            <a:off x="5250094" y="1533821"/>
            <a:ext cx="690297" cy="675123"/>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E136E2-F223-4153-A5E7-53F9C8021316}"/>
              </a:ext>
            </a:extLst>
          </p:cNvPr>
          <p:cNvSpPr txBox="1"/>
          <p:nvPr/>
        </p:nvSpPr>
        <p:spPr>
          <a:xfrm>
            <a:off x="5500360" y="3197931"/>
            <a:ext cx="558801" cy="246221"/>
          </a:xfrm>
          <a:prstGeom prst="rect">
            <a:avLst/>
          </a:prstGeom>
          <a:solidFill>
            <a:schemeClr val="bg1"/>
          </a:solidFill>
        </p:spPr>
        <p:txBody>
          <a:bodyPr wrap="square" rtlCol="0">
            <a:spAutoFit/>
          </a:bodyPr>
          <a:lstStyle/>
          <a:p>
            <a:pPr algn="ctr"/>
            <a:r>
              <a:rPr lang="en-US" sz="1000" dirty="0"/>
              <a:t>5.7%</a:t>
            </a:r>
          </a:p>
        </p:txBody>
      </p:sp>
      <p:sp>
        <p:nvSpPr>
          <p:cNvPr id="13" name="Rectangle 12">
            <a:extLst>
              <a:ext uri="{FF2B5EF4-FFF2-40B4-BE49-F238E27FC236}">
                <a16:creationId xmlns:a16="http://schemas.microsoft.com/office/drawing/2014/main" id="{48915F27-7B5F-4E40-9DF3-3FDB947EEDC3}"/>
              </a:ext>
            </a:extLst>
          </p:cNvPr>
          <p:cNvSpPr/>
          <p:nvPr/>
        </p:nvSpPr>
        <p:spPr>
          <a:xfrm>
            <a:off x="5250094" y="3165699"/>
            <a:ext cx="690297" cy="675123"/>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21C2196-8C03-487F-8DF0-3325C4F2D57A}"/>
              </a:ext>
            </a:extLst>
          </p:cNvPr>
          <p:cNvSpPr txBox="1"/>
          <p:nvPr/>
        </p:nvSpPr>
        <p:spPr>
          <a:xfrm>
            <a:off x="7275602" y="1520965"/>
            <a:ext cx="487647" cy="246221"/>
          </a:xfrm>
          <a:prstGeom prst="rect">
            <a:avLst/>
          </a:prstGeom>
          <a:solidFill>
            <a:schemeClr val="bg1"/>
          </a:solidFill>
        </p:spPr>
        <p:txBody>
          <a:bodyPr wrap="square" rtlCol="0">
            <a:spAutoFit/>
          </a:bodyPr>
          <a:lstStyle/>
          <a:p>
            <a:pPr algn="ctr"/>
            <a:r>
              <a:rPr lang="en-US" sz="1000" dirty="0"/>
              <a:t>12%</a:t>
            </a:r>
          </a:p>
        </p:txBody>
      </p:sp>
      <p:sp>
        <p:nvSpPr>
          <p:cNvPr id="12" name="Rectangle 11">
            <a:extLst>
              <a:ext uri="{FF2B5EF4-FFF2-40B4-BE49-F238E27FC236}">
                <a16:creationId xmlns:a16="http://schemas.microsoft.com/office/drawing/2014/main" id="{2B1B6B22-B068-45B2-A03E-520E3AB6D271}"/>
              </a:ext>
            </a:extLst>
          </p:cNvPr>
          <p:cNvSpPr/>
          <p:nvPr/>
        </p:nvSpPr>
        <p:spPr>
          <a:xfrm>
            <a:off x="6977911" y="1533820"/>
            <a:ext cx="690297" cy="675123"/>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2105288-E731-4955-B34E-2ED97C795EB2}"/>
              </a:ext>
            </a:extLst>
          </p:cNvPr>
          <p:cNvSpPr txBox="1"/>
          <p:nvPr/>
        </p:nvSpPr>
        <p:spPr>
          <a:xfrm>
            <a:off x="7265328" y="3209202"/>
            <a:ext cx="487647" cy="246221"/>
          </a:xfrm>
          <a:prstGeom prst="rect">
            <a:avLst/>
          </a:prstGeom>
          <a:solidFill>
            <a:schemeClr val="bg1"/>
          </a:solidFill>
        </p:spPr>
        <p:txBody>
          <a:bodyPr wrap="square" rtlCol="0">
            <a:spAutoFit/>
          </a:bodyPr>
          <a:lstStyle/>
          <a:p>
            <a:pPr algn="ctr"/>
            <a:r>
              <a:rPr lang="en-US" sz="1000" dirty="0"/>
              <a:t>11 %</a:t>
            </a:r>
          </a:p>
        </p:txBody>
      </p:sp>
      <p:sp>
        <p:nvSpPr>
          <p:cNvPr id="14" name="Rectangle 13">
            <a:extLst>
              <a:ext uri="{FF2B5EF4-FFF2-40B4-BE49-F238E27FC236}">
                <a16:creationId xmlns:a16="http://schemas.microsoft.com/office/drawing/2014/main" id="{ADE84CA1-1D16-4078-AE65-41156314AEBC}"/>
              </a:ext>
            </a:extLst>
          </p:cNvPr>
          <p:cNvSpPr/>
          <p:nvPr/>
        </p:nvSpPr>
        <p:spPr>
          <a:xfrm>
            <a:off x="6977911" y="3175170"/>
            <a:ext cx="690297" cy="675123"/>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7" name="Google Shape;307;p43"/>
          <p:cNvSpPr txBox="1">
            <a:spLocks noGrp="1"/>
          </p:cNvSpPr>
          <p:nvPr>
            <p:ph type="title"/>
          </p:nvPr>
        </p:nvSpPr>
        <p:spPr>
          <a:xfrm>
            <a:off x="311700" y="2571750"/>
            <a:ext cx="8520600" cy="60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2800" dirty="0">
                <a:solidFill>
                  <a:schemeClr val="dk1"/>
                </a:solidFill>
              </a:rPr>
              <a:t>The association of objectively measured poor sleep </a:t>
            </a:r>
            <a:r>
              <a:rPr lang="en-US" sz="2800" dirty="0"/>
              <a:t>with inflammation </a:t>
            </a:r>
            <a:r>
              <a:rPr lang="en-US" sz="2800" dirty="0">
                <a:solidFill>
                  <a:schemeClr val="dk1"/>
                </a:solidFill>
              </a:rPr>
              <a:t>in HIV is unknown</a:t>
            </a:r>
            <a:br>
              <a:rPr lang="en-US" sz="2800" dirty="0">
                <a:solidFill>
                  <a:schemeClr val="dk1"/>
                </a:solidFill>
              </a:rPr>
            </a:br>
            <a:br>
              <a:rPr lang="en-US" sz="2800" dirty="0">
                <a:solidFill>
                  <a:schemeClr val="dk1"/>
                </a:solidFill>
              </a:rPr>
            </a:br>
            <a:br>
              <a:rPr lang="en-US" sz="2800" dirty="0">
                <a:solidFill>
                  <a:schemeClr val="dk1"/>
                </a:solidFill>
              </a:rPr>
            </a:br>
            <a:r>
              <a:rPr lang="en-US" sz="2800" dirty="0">
                <a:solidFill>
                  <a:schemeClr val="dk1"/>
                </a:solidFill>
              </a:rPr>
              <a:t>The association of chronically poor sleep on monocyte phenotype is unknown</a:t>
            </a:r>
            <a:br>
              <a:rPr lang="en-US" sz="2800" dirty="0">
                <a:solidFill>
                  <a:schemeClr val="dk1"/>
                </a:solidFill>
              </a:rPr>
            </a:br>
            <a:r>
              <a:rPr lang="en-US" sz="2800" dirty="0">
                <a:solidFill>
                  <a:schemeClr val="dk1"/>
                </a:solidFill>
              </a:rPr>
              <a:t> </a:t>
            </a:r>
            <a:endParaRPr sz="2800" dirty="0">
              <a:solidFill>
                <a:schemeClr val="dk1"/>
              </a:solidFill>
            </a:endParaRPr>
          </a:p>
        </p:txBody>
      </p:sp>
      <p:sp>
        <p:nvSpPr>
          <p:cNvPr id="2" name="Rectangle 1">
            <a:extLst>
              <a:ext uri="{FF2B5EF4-FFF2-40B4-BE49-F238E27FC236}">
                <a16:creationId xmlns:a16="http://schemas.microsoft.com/office/drawing/2014/main" id="{42024507-7CBB-4C0F-B22B-840450E1192E}"/>
              </a:ext>
            </a:extLst>
          </p:cNvPr>
          <p:cNvSpPr/>
          <p:nvPr/>
        </p:nvSpPr>
        <p:spPr>
          <a:xfrm>
            <a:off x="389567" y="1771531"/>
            <a:ext cx="8570471" cy="338554"/>
          </a:xfrm>
          <a:prstGeom prst="rect">
            <a:avLst/>
          </a:prstGeom>
        </p:spPr>
        <p:txBody>
          <a:bodyPr wrap="square">
            <a:spAutoFit/>
          </a:bodyPr>
          <a:lstStyle/>
          <a:p>
            <a:pPr marL="114300" lvl="0">
              <a:buSzPts val="1800"/>
            </a:pP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3" name="Rectangle 2">
            <a:extLst>
              <a:ext uri="{FF2B5EF4-FFF2-40B4-BE49-F238E27FC236}">
                <a16:creationId xmlns:a16="http://schemas.microsoft.com/office/drawing/2014/main" id="{D9221E9B-841F-48BE-AABC-86EEC9362573}"/>
              </a:ext>
            </a:extLst>
          </p:cNvPr>
          <p:cNvSpPr/>
          <p:nvPr/>
        </p:nvSpPr>
        <p:spPr>
          <a:xfrm>
            <a:off x="4611279" y="-14990"/>
            <a:ext cx="4532722" cy="4891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Google Shape;465;p57"/>
          <p:cNvSpPr txBox="1">
            <a:spLocks noGrp="1"/>
          </p:cNvSpPr>
          <p:nvPr>
            <p:ph type="body" idx="1"/>
          </p:nvPr>
        </p:nvSpPr>
        <p:spPr>
          <a:xfrm>
            <a:off x="174580" y="268640"/>
            <a:ext cx="8873397" cy="33390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rgbClr val="000000"/>
              </a:buClr>
              <a:buSzPts val="1800"/>
              <a:buNone/>
            </a:pPr>
            <a:endParaRPr lang="en-US" sz="2000" b="1" dirty="0">
              <a:solidFill>
                <a:schemeClr val="bg2"/>
              </a:solidFill>
            </a:endParaRPr>
          </a:p>
          <a:p>
            <a:pPr marL="114300" lvl="0" indent="0" algn="l" rtl="0">
              <a:lnSpc>
                <a:spcPct val="115000"/>
              </a:lnSpc>
              <a:spcBef>
                <a:spcPts val="0"/>
              </a:spcBef>
              <a:spcAft>
                <a:spcPts val="0"/>
              </a:spcAft>
              <a:buClr>
                <a:srgbClr val="000000"/>
              </a:buClr>
              <a:buSzPts val="1800"/>
              <a:buNone/>
            </a:pPr>
            <a:endParaRPr lang="en-US" sz="2000" b="1" dirty="0">
              <a:solidFill>
                <a:schemeClr val="bg2"/>
              </a:solidFill>
            </a:endParaRPr>
          </a:p>
          <a:p>
            <a:pPr marL="114300" lvl="0" indent="0" algn="l" rtl="0">
              <a:lnSpc>
                <a:spcPct val="115000"/>
              </a:lnSpc>
              <a:spcBef>
                <a:spcPts val="0"/>
              </a:spcBef>
              <a:spcAft>
                <a:spcPts val="0"/>
              </a:spcAft>
              <a:buClr>
                <a:srgbClr val="000000"/>
              </a:buClr>
              <a:buSzPts val="1800"/>
              <a:buNone/>
            </a:pPr>
            <a:r>
              <a:rPr lang="en-US" sz="2000" dirty="0">
                <a:solidFill>
                  <a:schemeClr val="bg2"/>
                </a:solidFill>
              </a:rPr>
              <a:t>People with HIV</a:t>
            </a:r>
            <a:r>
              <a:rPr lang="en" sz="2000" dirty="0">
                <a:solidFill>
                  <a:schemeClr val="bg2"/>
                </a:solidFill>
              </a:rPr>
              <a:t> </a:t>
            </a:r>
            <a:r>
              <a:rPr lang="en-US" sz="2000" dirty="0">
                <a:solidFill>
                  <a:schemeClr val="bg2"/>
                </a:solidFill>
              </a:rPr>
              <a:t>with poor sleep (measured objectively) </a:t>
            </a:r>
            <a:r>
              <a:rPr lang="en" sz="2000" dirty="0">
                <a:solidFill>
                  <a:schemeClr val="bg2"/>
                </a:solidFill>
              </a:rPr>
              <a:t>will have </a:t>
            </a:r>
            <a:r>
              <a:rPr lang="en-US" sz="2000" dirty="0">
                <a:solidFill>
                  <a:schemeClr val="bg2"/>
                </a:solidFill>
              </a:rPr>
              <a:t>measures of increased monocyte activation assessed by</a:t>
            </a:r>
            <a:r>
              <a:rPr lang="en" sz="2000" dirty="0">
                <a:solidFill>
                  <a:schemeClr val="bg2"/>
                </a:solidFill>
              </a:rPr>
              <a:t>:</a:t>
            </a:r>
            <a:br>
              <a:rPr lang="en" sz="2000" dirty="0">
                <a:solidFill>
                  <a:schemeClr val="bg2"/>
                </a:solidFill>
              </a:rPr>
            </a:br>
            <a:endParaRPr lang="en" sz="2000" dirty="0">
              <a:solidFill>
                <a:schemeClr val="bg2"/>
              </a:solidFill>
            </a:endParaRPr>
          </a:p>
          <a:p>
            <a:pPr marL="114300" indent="0">
              <a:buClr>
                <a:srgbClr val="000000"/>
              </a:buClr>
              <a:buNone/>
            </a:pPr>
            <a:r>
              <a:rPr lang="en" sz="2000" dirty="0">
                <a:solidFill>
                  <a:schemeClr val="bg2"/>
                </a:solidFill>
              </a:rPr>
              <a:t>	</a:t>
            </a:r>
            <a:r>
              <a:rPr lang="en" sz="2000" b="1" dirty="0">
                <a:solidFill>
                  <a:schemeClr val="bg2"/>
                </a:solidFill>
              </a:rPr>
              <a:t>a: </a:t>
            </a:r>
            <a:r>
              <a:rPr lang="en-US" sz="2000" dirty="0">
                <a:solidFill>
                  <a:schemeClr val="bg2"/>
                </a:solidFill>
              </a:rPr>
              <a:t>Increased proportion of intermediate monocytes </a:t>
            </a:r>
          </a:p>
          <a:p>
            <a:pPr marL="114300" indent="0">
              <a:buClr>
                <a:srgbClr val="000000"/>
              </a:buClr>
              <a:buNone/>
            </a:pPr>
            <a:br>
              <a:rPr lang="en" sz="2000" dirty="0">
                <a:solidFill>
                  <a:schemeClr val="bg2"/>
                </a:solidFill>
              </a:rPr>
            </a:br>
            <a:r>
              <a:rPr lang="en" sz="2000" dirty="0">
                <a:solidFill>
                  <a:schemeClr val="bg2"/>
                </a:solidFill>
              </a:rPr>
              <a:t>	</a:t>
            </a:r>
            <a:r>
              <a:rPr lang="en-US" sz="2000" b="1" dirty="0">
                <a:solidFill>
                  <a:schemeClr val="bg2"/>
                </a:solidFill>
              </a:rPr>
              <a:t>b: </a:t>
            </a:r>
            <a:r>
              <a:rPr lang="en-US" sz="2000" dirty="0">
                <a:solidFill>
                  <a:schemeClr val="bg2"/>
                </a:solidFill>
              </a:rPr>
              <a:t>Increased cellular adhesion (“homing”) receptors on monocytes</a:t>
            </a:r>
          </a:p>
          <a:p>
            <a:pPr marL="114300" indent="0">
              <a:buClr>
                <a:srgbClr val="000000"/>
              </a:buClr>
              <a:buNone/>
            </a:pPr>
            <a:endParaRPr lang="en-US" sz="2000" b="1" dirty="0">
              <a:solidFill>
                <a:schemeClr val="bg2"/>
              </a:solidFill>
            </a:endParaRPr>
          </a:p>
          <a:p>
            <a:pPr marL="114300" indent="0">
              <a:buClr>
                <a:srgbClr val="000000"/>
              </a:buClr>
              <a:buNone/>
            </a:pPr>
            <a:r>
              <a:rPr lang="en-US" sz="2000" b="1" dirty="0">
                <a:solidFill>
                  <a:schemeClr val="bg2"/>
                </a:solidFill>
              </a:rPr>
              <a:t>	c: </a:t>
            </a:r>
            <a:r>
              <a:rPr lang="en-US" sz="2000" dirty="0">
                <a:solidFill>
                  <a:schemeClr val="bg2"/>
                </a:solidFill>
              </a:rPr>
              <a:t>Increased proportion of intracellular inflammatory cytokines </a:t>
            </a:r>
          </a:p>
          <a:p>
            <a:pPr marL="114300" indent="0">
              <a:buClr>
                <a:srgbClr val="000000"/>
              </a:buClr>
              <a:buNone/>
            </a:pPr>
            <a:endParaRPr lang="en-US" sz="2000" dirty="0">
              <a:solidFill>
                <a:schemeClr val="bg2"/>
              </a:solidFill>
            </a:endParaRPr>
          </a:p>
          <a:p>
            <a:pPr marL="114300" indent="0">
              <a:buClr>
                <a:srgbClr val="000000"/>
              </a:buClr>
              <a:buNone/>
            </a:pPr>
            <a:r>
              <a:rPr lang="en-US" sz="2000" b="1" dirty="0">
                <a:solidFill>
                  <a:schemeClr val="bg2"/>
                </a:solidFill>
              </a:rPr>
              <a:t>	d: </a:t>
            </a:r>
            <a:r>
              <a:rPr lang="en-US" sz="2000" dirty="0">
                <a:solidFill>
                  <a:schemeClr val="bg2"/>
                </a:solidFill>
              </a:rPr>
              <a:t>G</a:t>
            </a:r>
            <a:r>
              <a:rPr lang="en" sz="2000" dirty="0">
                <a:solidFill>
                  <a:schemeClr val="bg2"/>
                </a:solidFill>
              </a:rPr>
              <a:t>reater </a:t>
            </a:r>
            <a:r>
              <a:rPr lang="en-US" sz="2000" dirty="0">
                <a:solidFill>
                  <a:schemeClr val="bg2"/>
                </a:solidFill>
              </a:rPr>
              <a:t>monocyte activation markers measured in plasma</a:t>
            </a:r>
          </a:p>
          <a:p>
            <a:pPr marL="114300" lvl="0" indent="0" algn="l" rtl="0">
              <a:lnSpc>
                <a:spcPct val="115000"/>
              </a:lnSpc>
              <a:spcBef>
                <a:spcPts val="0"/>
              </a:spcBef>
              <a:spcAft>
                <a:spcPts val="0"/>
              </a:spcAft>
              <a:buClr>
                <a:srgbClr val="000000"/>
              </a:buClr>
              <a:buSzPts val="1800"/>
              <a:buNone/>
            </a:pPr>
            <a:endParaRPr lang="en-US" sz="2000" dirty="0">
              <a:solidFill>
                <a:schemeClr val="bg2"/>
              </a:solidFill>
            </a:endParaRPr>
          </a:p>
          <a:p>
            <a:pPr marL="114300" lvl="0" indent="0" algn="l" rtl="0">
              <a:lnSpc>
                <a:spcPct val="115000"/>
              </a:lnSpc>
              <a:spcBef>
                <a:spcPts val="0"/>
              </a:spcBef>
              <a:spcAft>
                <a:spcPts val="0"/>
              </a:spcAft>
              <a:buClr>
                <a:srgbClr val="000000"/>
              </a:buClr>
              <a:buSzPts val="1800"/>
              <a:buNone/>
            </a:pPr>
            <a:endParaRPr lang="en-US" sz="2000" dirty="0">
              <a:solidFill>
                <a:schemeClr val="bg2"/>
              </a:solidFill>
            </a:endParaRPr>
          </a:p>
          <a:p>
            <a:pPr marL="114300" lvl="0" indent="0" algn="l" rtl="0">
              <a:lnSpc>
                <a:spcPct val="115000"/>
              </a:lnSpc>
              <a:spcBef>
                <a:spcPts val="0"/>
              </a:spcBef>
              <a:spcAft>
                <a:spcPts val="0"/>
              </a:spcAft>
              <a:buClr>
                <a:srgbClr val="000000"/>
              </a:buClr>
              <a:buSzPts val="1800"/>
              <a:buNone/>
            </a:pPr>
            <a:endParaRPr lang="en-US" sz="2000" dirty="0">
              <a:solidFill>
                <a:schemeClr val="bg2"/>
              </a:solidFill>
            </a:endParaRPr>
          </a:p>
          <a:p>
            <a:pPr marL="114300" lvl="0" indent="0" algn="l" rtl="0">
              <a:lnSpc>
                <a:spcPct val="115000"/>
              </a:lnSpc>
              <a:spcBef>
                <a:spcPts val="0"/>
              </a:spcBef>
              <a:spcAft>
                <a:spcPts val="0"/>
              </a:spcAft>
              <a:buClr>
                <a:srgbClr val="000000"/>
              </a:buClr>
              <a:buSzPts val="1800"/>
              <a:buNone/>
            </a:pPr>
            <a:endParaRPr lang="en-US" sz="2000" dirty="0">
              <a:solidFill>
                <a:schemeClr val="bg2"/>
              </a:solidFill>
            </a:endParaRPr>
          </a:p>
        </p:txBody>
      </p:sp>
      <p:sp>
        <p:nvSpPr>
          <p:cNvPr id="7" name="Google Shape;230;p38">
            <a:extLst>
              <a:ext uri="{FF2B5EF4-FFF2-40B4-BE49-F238E27FC236}">
                <a16:creationId xmlns:a16="http://schemas.microsoft.com/office/drawing/2014/main" id="{DC27340E-BE1A-48ED-B5AA-AE0AAEFD7961}"/>
              </a:ext>
            </a:extLst>
          </p:cNvPr>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ctr" anchorCtr="0">
            <a:noAutofit/>
          </a:bodyPr>
          <a:lstStyle/>
          <a:p>
            <a:pPr lvl="0"/>
            <a:r>
              <a:rPr lang="en-US" sz="2800" dirty="0">
                <a:solidFill>
                  <a:schemeClr val="dk1"/>
                </a:solidFill>
              </a:rPr>
              <a:t>Hypotheses</a:t>
            </a:r>
            <a:endParaRPr sz="2800" dirty="0">
              <a:solidFill>
                <a:schemeClr val="dk1"/>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25298</TotalTime>
  <Words>2441</Words>
  <Application>Microsoft Office PowerPoint</Application>
  <PresentationFormat>On-screen Show (16:9)</PresentationFormat>
  <Paragraphs>446</Paragraphs>
  <Slides>22</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Times New Roman</vt:lpstr>
      <vt:lpstr>Lora</vt:lpstr>
      <vt:lpstr>Bahnschrift</vt:lpstr>
      <vt:lpstr>Roboto</vt:lpstr>
      <vt:lpstr>Geometric</vt:lpstr>
      <vt:lpstr>Geometric</vt:lpstr>
      <vt:lpstr>Prism 8</vt:lpstr>
      <vt:lpstr>Understanding the association of  sleep on inflammation and monocyte phenotype in HIV infection</vt:lpstr>
      <vt:lpstr>PowerPoint Presentation</vt:lpstr>
      <vt:lpstr>HIV Is an Independent Risk Factor for  Cardiovascular Disease</vt:lpstr>
      <vt:lpstr>Subjective Poor Sleep Increases Cardiovascular Disease in HIV</vt:lpstr>
      <vt:lpstr>Sleep Restriction Induces Inflammatory Monocytes</vt:lpstr>
      <vt:lpstr>Intermediate monocytes represent a  pro-inflammatory subset</vt:lpstr>
      <vt:lpstr>Intermediate monocytes predict coronary artery calcium progression in HIV</vt:lpstr>
      <vt:lpstr>The association of objectively measured poor sleep with inflammation in HIV is unknown   The association of chronically poor sleep on monocyte phenotype is unknown  </vt:lpstr>
      <vt:lpstr>Hypotheses</vt:lpstr>
      <vt:lpstr>Study Design</vt:lpstr>
      <vt:lpstr>Study Outcome: Monocyte Phenotype</vt:lpstr>
      <vt:lpstr>Study Outcome: Monocyte Activation</vt:lpstr>
      <vt:lpstr>Study Outcome: Systemic Inflammation</vt:lpstr>
      <vt:lpstr>PowerPoint Presentation</vt:lpstr>
      <vt:lpstr>PowerPoint Presentation</vt:lpstr>
      <vt:lpstr>Results: sCD163</vt:lpstr>
      <vt:lpstr>Results: sCD14</vt:lpstr>
      <vt:lpstr>Results: TNFalpha (plasma)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Immunomodulatory Effects of Sleep in Chronic HIV Infection</dc:title>
  <dc:creator>Borker, Priya</dc:creator>
  <cp:lastModifiedBy>Priya Borker</cp:lastModifiedBy>
  <cp:revision>261</cp:revision>
  <cp:lastPrinted>2020-03-09T14:17:22Z</cp:lastPrinted>
  <dcterms:modified xsi:type="dcterms:W3CDTF">2020-06-01T17:41:49Z</dcterms:modified>
</cp:coreProperties>
</file>